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4"/>
  </p:notesMasterIdLst>
  <p:handoutMasterIdLst>
    <p:handoutMasterId r:id="rId5"/>
  </p:handoutMasterIdLst>
  <p:sldIdLst>
    <p:sldId id="257" r:id="rId2"/>
    <p:sldId id="260" r:id="rId3"/>
  </p:sldIdLst>
  <p:sldSz cx="10693400" cy="7561263"/>
  <p:notesSz cx="10018713" cy="6888163"/>
  <p:defaultTextStyle>
    <a:defPPr>
      <a:defRPr lang="ru-RU"/>
    </a:defPPr>
    <a:lvl1pPr marL="0" algn="l" defTabSz="995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747" algn="l" defTabSz="995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492" algn="l" defTabSz="995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238" algn="l" defTabSz="995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0983" algn="l" defTabSz="995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8730" algn="l" defTabSz="995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6476" algn="l" defTabSz="995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222" algn="l" defTabSz="995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1968" algn="l" defTabSz="995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89" userDrawn="1">
          <p15:clr>
            <a:srgbClr val="A4A3A4"/>
          </p15:clr>
        </p15:guide>
        <p15:guide id="2" pos="2907" userDrawn="1">
          <p15:clr>
            <a:srgbClr val="A4A3A4"/>
          </p15:clr>
        </p15:guide>
        <p15:guide id="3" orient="horz" pos="2170" userDrawn="1">
          <p15:clr>
            <a:srgbClr val="A4A3A4"/>
          </p15:clr>
        </p15:guide>
        <p15:guide id="4" pos="315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464" y="90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748" y="-108"/>
      </p:cViewPr>
      <p:guideLst>
        <p:guide orient="horz" pos="2189"/>
        <p:guide pos="2907"/>
        <p:guide orient="horz" pos="2170"/>
        <p:guide pos="315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41442" cy="344408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74953" y="0"/>
            <a:ext cx="4341442" cy="344408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>
              <a:defRPr sz="1200"/>
            </a:lvl1pPr>
          </a:lstStyle>
          <a:p>
            <a:fld id="{8C3138F0-DD01-4B84-B19E-28D3376F9C29}" type="datetimeFigureOut">
              <a:rPr lang="ru-RU" smtClean="0"/>
              <a:pPr/>
              <a:t>18.06.2020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542560"/>
            <a:ext cx="4341442" cy="344408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74953" y="6542560"/>
            <a:ext cx="4341442" cy="344408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r">
              <a:defRPr sz="1200"/>
            </a:lvl1pPr>
          </a:lstStyle>
          <a:p>
            <a:fld id="{C3FF200E-87A0-47EC-9292-931D50196B2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4082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41442" cy="344408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4953" y="0"/>
            <a:ext cx="4341442" cy="344408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>
              <a:defRPr sz="1200"/>
            </a:lvl1pPr>
          </a:lstStyle>
          <a:p>
            <a:fld id="{21074D87-1D2A-482C-A32E-E140BAE6F39C}" type="datetimeFigureOut">
              <a:rPr lang="ru-RU" smtClean="0"/>
              <a:pPr/>
              <a:t>18.06.2020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182938" y="515938"/>
            <a:ext cx="3652837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8" rIns="92437" bIns="46218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872" y="3271878"/>
            <a:ext cx="8014970" cy="3099674"/>
          </a:xfrm>
          <a:prstGeom prst="rect">
            <a:avLst/>
          </a:prstGeom>
        </p:spPr>
        <p:txBody>
          <a:bodyPr vert="horz" lIns="92437" tIns="46218" rIns="92437" bIns="4621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542560"/>
            <a:ext cx="4341442" cy="344408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4953" y="6542560"/>
            <a:ext cx="4341442" cy="344408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r">
              <a:defRPr sz="1200"/>
            </a:lvl1pPr>
          </a:lstStyle>
          <a:p>
            <a:fld id="{0DCBB419-FAFF-4AE9-9DD5-4B55A8DF7D0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4495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747" algn="l" defTabSz="995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492" algn="l" defTabSz="995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238" algn="l" defTabSz="995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0983" algn="l" defTabSz="995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8730" algn="l" defTabSz="995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6476" algn="l" defTabSz="995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222" algn="l" defTabSz="995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1968" algn="l" defTabSz="995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182938" y="515938"/>
            <a:ext cx="3652837" cy="2584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BB419-FAFF-4AE9-9DD5-4B55A8DF7D09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1428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10693400" cy="504084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5570" y="1"/>
            <a:ext cx="10687832" cy="5040843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002" y="5468781"/>
            <a:ext cx="6817043" cy="1613069"/>
          </a:xfrm>
        </p:spPr>
        <p:txBody>
          <a:bodyPr anchor="ctr">
            <a:normAutofit/>
          </a:bodyPr>
          <a:lstStyle>
            <a:lvl1pPr algn="r">
              <a:defRPr sz="4851" spc="221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2214" y="5468781"/>
            <a:ext cx="2807018" cy="1613069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764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504063" indent="0" algn="ctr">
              <a:buNone/>
              <a:defRPr sz="1764"/>
            </a:lvl2pPr>
            <a:lvl3pPr marL="1008126" indent="0" algn="ctr">
              <a:buNone/>
              <a:defRPr sz="1764"/>
            </a:lvl3pPr>
            <a:lvl4pPr marL="1512189" indent="0" algn="ctr">
              <a:buNone/>
              <a:defRPr sz="1764"/>
            </a:lvl4pPr>
            <a:lvl5pPr marL="2016252" indent="0" algn="ctr">
              <a:buNone/>
              <a:defRPr sz="1764"/>
            </a:lvl5pPr>
            <a:lvl6pPr marL="2520315" indent="0" algn="ctr">
              <a:buNone/>
              <a:defRPr sz="1764"/>
            </a:lvl6pPr>
            <a:lvl7pPr marL="3024378" indent="0" algn="ctr">
              <a:buNone/>
              <a:defRPr sz="1764"/>
            </a:lvl7pPr>
            <a:lvl8pPr marL="3528441" indent="0" algn="ctr">
              <a:buNone/>
              <a:defRPr sz="1764"/>
            </a:lvl8pPr>
            <a:lvl9pPr marL="4032504" indent="0" algn="ctr">
              <a:buNone/>
              <a:defRPr sz="176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381F226-2933-4641-B2E7-7E5679527D8F}" type="datetime1">
              <a:rPr lang="ru-RU" smtClean="0"/>
              <a:pPr/>
              <a:t>18.06.2020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355960" y="5803921"/>
            <a:ext cx="0" cy="1008168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3135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A3918-AFC5-40BE-973A-D83416BCE4D1}" type="datetime1">
              <a:rPr lang="ru-RU" smtClean="0"/>
              <a:pPr/>
              <a:t>18.06.2020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6939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2466" y="840141"/>
            <a:ext cx="2305764" cy="5964996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8841" y="840141"/>
            <a:ext cx="6649958" cy="596499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220E-5095-4216-89A8-C0A9D0C4AD34}" type="datetime1">
              <a:rPr lang="ru-RU" smtClean="0"/>
              <a:pPr/>
              <a:t>18.06.2020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8822055" y="168422"/>
            <a:ext cx="0" cy="80200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9182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0F9D-E143-45D1-9245-7631C027898B}" type="datetime1">
              <a:rPr lang="ru-RU" smtClean="0"/>
              <a:pPr/>
              <a:t>18.06.2020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6473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10693400" cy="504084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5570" y="1"/>
            <a:ext cx="10687832" cy="5040843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002" y="5468781"/>
            <a:ext cx="6817043" cy="1613069"/>
          </a:xfrm>
        </p:spPr>
        <p:txBody>
          <a:bodyPr anchor="ctr">
            <a:normAutofit/>
          </a:bodyPr>
          <a:lstStyle>
            <a:lvl1pPr algn="r">
              <a:defRPr sz="4851" b="0" spc="221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2214" y="5468781"/>
            <a:ext cx="2807018" cy="1613069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64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50406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29A07-C4F9-4AE2-985F-508860D4C452}" type="datetime1">
              <a:rPr lang="ru-RU" smtClean="0"/>
              <a:pPr/>
              <a:t>18.06.2020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355960" y="5803921"/>
            <a:ext cx="0" cy="1008168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5492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246" y="645228"/>
            <a:ext cx="8525313" cy="165339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8246" y="2520421"/>
            <a:ext cx="4170426" cy="44359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3133" y="2520421"/>
            <a:ext cx="4170426" cy="44359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7A92-300F-4ADB-8565-95010C468D9E}" type="datetime1">
              <a:rPr lang="ru-RU" smtClean="0"/>
              <a:pPr/>
              <a:t>18.06.2020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966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98246" y="645228"/>
            <a:ext cx="8525313" cy="165339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8246" y="2403150"/>
            <a:ext cx="4170426" cy="907352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26" b="0" cap="none" baseline="0">
                <a:solidFill>
                  <a:schemeClr val="accent1"/>
                </a:solidFill>
                <a:latin typeface="+mn-lt"/>
              </a:defRPr>
            </a:lvl1pPr>
            <a:lvl2pPr marL="504063" indent="0">
              <a:buNone/>
              <a:defRPr sz="2205" b="1"/>
            </a:lvl2pPr>
            <a:lvl3pPr marL="1008126" indent="0">
              <a:buNone/>
              <a:defRPr sz="1985" b="1"/>
            </a:lvl3pPr>
            <a:lvl4pPr marL="1512189" indent="0">
              <a:buNone/>
              <a:defRPr sz="1764" b="1"/>
            </a:lvl4pPr>
            <a:lvl5pPr marL="2016252" indent="0">
              <a:buNone/>
              <a:defRPr sz="1764" b="1"/>
            </a:lvl5pPr>
            <a:lvl6pPr marL="2520315" indent="0">
              <a:buNone/>
              <a:defRPr sz="1764" b="1"/>
            </a:lvl6pPr>
            <a:lvl7pPr marL="3024378" indent="0">
              <a:buNone/>
              <a:defRPr sz="1764" b="1"/>
            </a:lvl7pPr>
            <a:lvl8pPr marL="3528441" indent="0">
              <a:buNone/>
              <a:defRPr sz="1764" b="1"/>
            </a:lvl8pPr>
            <a:lvl9pPr marL="4032504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8246" y="3272124"/>
            <a:ext cx="4170426" cy="36842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133" y="2403150"/>
            <a:ext cx="4170426" cy="907352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426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04063" indent="0">
              <a:buNone/>
              <a:defRPr sz="2205" b="1"/>
            </a:lvl2pPr>
            <a:lvl3pPr marL="1008126" indent="0">
              <a:buNone/>
              <a:defRPr sz="1985" b="1"/>
            </a:lvl3pPr>
            <a:lvl4pPr marL="1512189" indent="0">
              <a:buNone/>
              <a:defRPr sz="1764" b="1"/>
            </a:lvl4pPr>
            <a:lvl5pPr marL="2016252" indent="0">
              <a:buNone/>
              <a:defRPr sz="1764" b="1"/>
            </a:lvl5pPr>
            <a:lvl6pPr marL="2520315" indent="0">
              <a:buNone/>
              <a:defRPr sz="1764" b="1"/>
            </a:lvl6pPr>
            <a:lvl7pPr marL="3024378" indent="0">
              <a:buNone/>
              <a:defRPr sz="1764" b="1"/>
            </a:lvl7pPr>
            <a:lvl8pPr marL="3528441" indent="0">
              <a:buNone/>
              <a:defRPr sz="1764" b="1"/>
            </a:lvl8pPr>
            <a:lvl9pPr marL="4032504" indent="0">
              <a:buNone/>
              <a:defRPr sz="1764" b="1"/>
            </a:lvl9pPr>
          </a:lstStyle>
          <a:p>
            <a:pPr marL="0" lvl="0" indent="0" algn="l" defTabSz="1008126" rtl="0" eaLnBrk="1" latinLnBrk="0" hangingPunct="1">
              <a:lnSpc>
                <a:spcPct val="90000"/>
              </a:lnSpc>
              <a:spcBef>
                <a:spcPts val="1985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133" y="3272124"/>
            <a:ext cx="4170426" cy="36842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035F-AEE1-410D-974E-B7387EE7B27D}" type="datetime1">
              <a:rPr lang="ru-RU" smtClean="0"/>
              <a:pPr/>
              <a:t>18.06.2020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633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839F7-7AD3-4E49-8F64-3B693E2B7B89}" type="datetime1">
              <a:rPr lang="ru-RU" smtClean="0"/>
              <a:pPr/>
              <a:t>18.06.2020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3534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7DA6-F80B-4855-9CC7-0CDC88299465}" type="datetime1">
              <a:rPr lang="ru-RU" smtClean="0"/>
              <a:pPr/>
              <a:t>18.06.2020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8211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98246" y="519861"/>
            <a:ext cx="3849624" cy="191552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96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2531" y="907351"/>
            <a:ext cx="4980451" cy="5716315"/>
          </a:xfrm>
        </p:spPr>
        <p:txBody>
          <a:bodyPr>
            <a:normAutofit/>
          </a:bodyPr>
          <a:lstStyle>
            <a:lvl1pPr>
              <a:defRPr sz="2205"/>
            </a:lvl1pPr>
            <a:lvl2pPr>
              <a:defRPr sz="1764"/>
            </a:lvl2pPr>
            <a:lvl3pPr>
              <a:defRPr sz="132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8246" y="2489005"/>
            <a:ext cx="3849624" cy="414810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62"/>
              </a:spcBef>
              <a:buNone/>
              <a:defRPr sz="1764"/>
            </a:lvl1pPr>
            <a:lvl2pPr marL="504063" indent="0">
              <a:buNone/>
              <a:defRPr sz="1323"/>
            </a:lvl2pPr>
            <a:lvl3pPr marL="1008126" indent="0">
              <a:buNone/>
              <a:defRPr sz="1103"/>
            </a:lvl3pPr>
            <a:lvl4pPr marL="1512189" indent="0">
              <a:buNone/>
              <a:defRPr sz="992"/>
            </a:lvl4pPr>
            <a:lvl5pPr marL="2016252" indent="0">
              <a:buNone/>
              <a:defRPr sz="992"/>
            </a:lvl5pPr>
            <a:lvl6pPr marL="2520315" indent="0">
              <a:buNone/>
              <a:defRPr sz="992"/>
            </a:lvl6pPr>
            <a:lvl7pPr marL="3024378" indent="0">
              <a:buNone/>
              <a:defRPr sz="992"/>
            </a:lvl7pPr>
            <a:lvl8pPr marL="3528441" indent="0">
              <a:buNone/>
              <a:defRPr sz="992"/>
            </a:lvl8pPr>
            <a:lvl9pPr marL="4032504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068F2-6A81-4A98-8CFB-07A88ACE229A}" type="datetime1">
              <a:rPr lang="ru-RU" smtClean="0"/>
              <a:pPr/>
              <a:t>18.06.2020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4169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002" y="5468782"/>
            <a:ext cx="6817043" cy="1613069"/>
          </a:xfrm>
        </p:spPr>
        <p:txBody>
          <a:bodyPr anchor="ctr">
            <a:normAutofit/>
          </a:bodyPr>
          <a:lstStyle>
            <a:lvl1pPr algn="r">
              <a:defRPr sz="4851" spc="221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0690727" cy="5040842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646"/>
            </a:lvl1pPr>
            <a:lvl2pPr marL="378047" indent="0">
              <a:buNone/>
              <a:defRPr sz="2315"/>
            </a:lvl2pPr>
            <a:lvl3pPr marL="756095" indent="0">
              <a:buNone/>
              <a:defRPr sz="1985"/>
            </a:lvl3pPr>
            <a:lvl4pPr marL="1134142" indent="0">
              <a:buNone/>
              <a:defRPr sz="1654"/>
            </a:lvl4pPr>
            <a:lvl5pPr marL="1512189" indent="0">
              <a:buNone/>
              <a:defRPr sz="1654"/>
            </a:lvl5pPr>
            <a:lvl6pPr marL="1890236" indent="0">
              <a:buNone/>
              <a:defRPr sz="1654"/>
            </a:lvl6pPr>
            <a:lvl7pPr marL="2268284" indent="0">
              <a:buNone/>
              <a:defRPr sz="1654"/>
            </a:lvl7pPr>
            <a:lvl8pPr marL="2646331" indent="0">
              <a:buNone/>
              <a:defRPr sz="1654"/>
            </a:lvl8pPr>
            <a:lvl9pPr marL="3024378" indent="0">
              <a:buNone/>
              <a:defRPr sz="165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2214" y="5468782"/>
            <a:ext cx="2807018" cy="1613069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64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78047" indent="0">
              <a:buNone/>
              <a:defRPr sz="1158"/>
            </a:lvl2pPr>
            <a:lvl3pPr marL="756095" indent="0">
              <a:buNone/>
              <a:defRPr sz="992"/>
            </a:lvl3pPr>
            <a:lvl4pPr marL="1134142" indent="0">
              <a:buNone/>
              <a:defRPr sz="827"/>
            </a:lvl4pPr>
            <a:lvl5pPr marL="1512189" indent="0">
              <a:buNone/>
              <a:defRPr sz="827"/>
            </a:lvl5pPr>
            <a:lvl6pPr marL="1890236" indent="0">
              <a:buNone/>
              <a:defRPr sz="827"/>
            </a:lvl6pPr>
            <a:lvl7pPr marL="2268284" indent="0">
              <a:buNone/>
              <a:defRPr sz="827"/>
            </a:lvl7pPr>
            <a:lvl8pPr marL="2646331" indent="0">
              <a:buNone/>
              <a:defRPr sz="827"/>
            </a:lvl8pPr>
            <a:lvl9pPr marL="3024378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70CB-E336-4B26-B3C4-A0344D67419E}" type="datetime1">
              <a:rPr lang="ru-RU" smtClean="0"/>
              <a:pPr/>
              <a:t>18.06.2020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355960" y="5803921"/>
            <a:ext cx="0" cy="100816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6294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8246" y="645228"/>
            <a:ext cx="8525313" cy="16533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8246" y="2520421"/>
            <a:ext cx="8525314" cy="443594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8247" y="7134251"/>
            <a:ext cx="1889363" cy="3024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3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BA3B09D-91E1-43F0-9DEB-733076DE15F0}" type="datetime1">
              <a:rPr lang="ru-RU" smtClean="0"/>
              <a:pPr/>
              <a:t>18.06.2020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7656" y="7134251"/>
            <a:ext cx="5176071" cy="3024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3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05244" y="7134251"/>
            <a:ext cx="853987" cy="3024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3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68338" y="911061"/>
            <a:ext cx="0" cy="100816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6805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hf sldNum="0" hdr="0" ftr="0" dt="0"/>
  <p:txStyles>
    <p:titleStyle>
      <a:lvl1pPr algn="l" defTabSz="1008126" rtl="0" eaLnBrk="1" latinLnBrk="0" hangingPunct="1">
        <a:lnSpc>
          <a:spcPct val="80000"/>
        </a:lnSpc>
        <a:spcBef>
          <a:spcPct val="0"/>
        </a:spcBef>
        <a:buNone/>
        <a:defRPr sz="4851" kern="1200" cap="all" spc="11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100813" indent="-100813" algn="l" defTabSz="1008126" rtl="0" eaLnBrk="1" latinLnBrk="0" hangingPunct="1">
        <a:lnSpc>
          <a:spcPct val="90000"/>
        </a:lnSpc>
        <a:spcBef>
          <a:spcPts val="1323"/>
        </a:spcBef>
        <a:spcAft>
          <a:spcPts val="221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5" kern="1200">
          <a:solidFill>
            <a:schemeClr val="tx1"/>
          </a:solidFill>
          <a:latin typeface="+mn-lt"/>
          <a:ea typeface="+mn-ea"/>
          <a:cs typeface="+mn-cs"/>
        </a:defRPr>
      </a:lvl1pPr>
      <a:lvl2pPr marL="292357" indent="-151219" algn="l" defTabSz="1008126" rtl="0" eaLnBrk="1" latinLnBrk="0" hangingPunct="1">
        <a:lnSpc>
          <a:spcPct val="90000"/>
        </a:lnSpc>
        <a:spcBef>
          <a:spcPts val="221"/>
        </a:spcBef>
        <a:spcAft>
          <a:spcPts val="441"/>
        </a:spcAft>
        <a:buClr>
          <a:schemeClr val="accent1"/>
        </a:buClr>
        <a:buFont typeface="Wingdings 3" pitchFamily="18" charset="2"/>
        <a:buChar char="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493982" indent="-151219" algn="l" defTabSz="1008126" rtl="0" eaLnBrk="1" latinLnBrk="0" hangingPunct="1">
        <a:lnSpc>
          <a:spcPct val="90000"/>
        </a:lnSpc>
        <a:spcBef>
          <a:spcPts val="221"/>
        </a:spcBef>
        <a:spcAft>
          <a:spcPts val="441"/>
        </a:spcAft>
        <a:buClr>
          <a:schemeClr val="accent1"/>
        </a:buClr>
        <a:buFont typeface="Wingdings 3" pitchFamily="18" charset="2"/>
        <a:buChar char=""/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655282" indent="-151219" algn="l" defTabSz="1008126" rtl="0" eaLnBrk="1" latinLnBrk="0" hangingPunct="1">
        <a:lnSpc>
          <a:spcPct val="90000"/>
        </a:lnSpc>
        <a:spcBef>
          <a:spcPts val="221"/>
        </a:spcBef>
        <a:spcAft>
          <a:spcPts val="441"/>
        </a:spcAft>
        <a:buClr>
          <a:schemeClr val="accent1"/>
        </a:buClr>
        <a:buFont typeface="Wingdings 3" pitchFamily="18" charset="2"/>
        <a:buChar char="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856907" indent="-151219" algn="l" defTabSz="1008126" rtl="0" eaLnBrk="1" latinLnBrk="0" hangingPunct="1">
        <a:lnSpc>
          <a:spcPct val="90000"/>
        </a:lnSpc>
        <a:spcBef>
          <a:spcPts val="221"/>
        </a:spcBef>
        <a:spcAft>
          <a:spcPts val="441"/>
        </a:spcAft>
        <a:buClr>
          <a:schemeClr val="accent1"/>
        </a:buClr>
        <a:buFont typeface="Wingdings 3" pitchFamily="18" charset="2"/>
        <a:buChar char="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008126" indent="-151219" algn="l" defTabSz="1008126" rtl="0" eaLnBrk="1" latinLnBrk="0" hangingPunct="1">
        <a:lnSpc>
          <a:spcPct val="90000"/>
        </a:lnSpc>
        <a:spcBef>
          <a:spcPts val="221"/>
        </a:spcBef>
        <a:spcAft>
          <a:spcPts val="441"/>
        </a:spcAft>
        <a:buClr>
          <a:schemeClr val="accent1"/>
        </a:buClr>
        <a:buFont typeface="Wingdings 3" pitchFamily="18" charset="2"/>
        <a:buChar char="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1169426" indent="-151219" algn="l" defTabSz="1008126" rtl="0" eaLnBrk="1" latinLnBrk="0" hangingPunct="1">
        <a:lnSpc>
          <a:spcPct val="90000"/>
        </a:lnSpc>
        <a:spcBef>
          <a:spcPts val="221"/>
        </a:spcBef>
        <a:spcAft>
          <a:spcPts val="441"/>
        </a:spcAft>
        <a:buClr>
          <a:schemeClr val="accent1"/>
        </a:buClr>
        <a:buFont typeface="Wingdings 3" pitchFamily="18" charset="2"/>
        <a:buChar char="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1340808" indent="-151219" algn="l" defTabSz="1008126" rtl="0" eaLnBrk="1" latinLnBrk="0" hangingPunct="1">
        <a:lnSpc>
          <a:spcPct val="90000"/>
        </a:lnSpc>
        <a:spcBef>
          <a:spcPts val="221"/>
        </a:spcBef>
        <a:spcAft>
          <a:spcPts val="441"/>
        </a:spcAft>
        <a:buClr>
          <a:schemeClr val="accent1"/>
        </a:buClr>
        <a:buFont typeface="Wingdings 3" pitchFamily="18" charset="2"/>
        <a:buChar char="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1502108" indent="-151219" algn="l" defTabSz="1008126" rtl="0" eaLnBrk="1" latinLnBrk="0" hangingPunct="1">
        <a:lnSpc>
          <a:spcPct val="90000"/>
        </a:lnSpc>
        <a:spcBef>
          <a:spcPts val="221"/>
        </a:spcBef>
        <a:spcAft>
          <a:spcPts val="441"/>
        </a:spcAft>
        <a:buClr>
          <a:schemeClr val="accent1"/>
        </a:buClr>
        <a:buFont typeface="Wingdings 3" pitchFamily="18" charset="2"/>
        <a:buChar char="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126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252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0315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4378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8441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2504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hyperlink" Target="http://www.pcson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7.png"/><Relationship Id="rId5" Type="http://schemas.openxmlformats.org/officeDocument/2006/relationships/image" Target="../media/image3.jpeg"/><Relationship Id="rId10" Type="http://schemas.microsoft.com/office/2007/relationships/hdphoto" Target="../media/hdphoto3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0" y="-6547"/>
            <a:ext cx="10693400" cy="7567810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9548" tIns="49775" rIns="99548" bIns="49775"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703626" y="416763"/>
            <a:ext cx="3240000" cy="71445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9548" tIns="49775" rIns="99548" bIns="49775" rtlCol="0" anchor="ctr"/>
          <a:lstStyle/>
          <a:p>
            <a:pPr algn="ctr"/>
            <a:endParaRPr lang="ru-RU" dirty="0"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414211" y="0"/>
            <a:ext cx="3276000" cy="71640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9548" tIns="49775" rIns="99548" bIns="49775" rtlCol="0" anchor="ctr"/>
          <a:lstStyle/>
          <a:p>
            <a:pPr algn="ctr"/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11766" y="1880525"/>
            <a:ext cx="2714644" cy="5055725"/>
          </a:xfrm>
          <a:prstGeom prst="rect">
            <a:avLst/>
          </a:prstGeom>
          <a:noFill/>
        </p:spPr>
        <p:txBody>
          <a:bodyPr wrap="square" lIns="99548" tIns="49775" rIns="99548" bIns="49775" rtlCol="0">
            <a:spAutoFit/>
          </a:bodyPr>
          <a:lstStyle/>
          <a:p>
            <a:pPr algn="r"/>
            <a:r>
              <a:rPr lang="ru-RU" sz="11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г. АРСЕНЬЕВ                                                    проспект Горького,</a:t>
            </a:r>
            <a:r>
              <a:rPr lang="en-US" sz="11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11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24</a:t>
            </a:r>
          </a:p>
          <a:p>
            <a:r>
              <a:rPr lang="ru-RU" sz="11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Заведующий отделением,</a:t>
            </a:r>
          </a:p>
          <a:p>
            <a:r>
              <a:rPr lang="ru-RU" sz="11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Специалист по социальной работе</a:t>
            </a:r>
            <a:endParaRPr lang="ru-RU" sz="1000" b="1" i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r"/>
            <a:r>
              <a:rPr lang="ru-RU" sz="11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8 ( 42361 ) 4-43-78</a:t>
            </a:r>
          </a:p>
          <a:p>
            <a:r>
              <a:rPr lang="ru-RU" sz="11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Психолог</a:t>
            </a:r>
          </a:p>
          <a:p>
            <a:r>
              <a:rPr lang="ru-RU" sz="11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телефон «ДОВЕРИЕ»:</a:t>
            </a:r>
          </a:p>
          <a:p>
            <a:pPr algn="r"/>
            <a:r>
              <a:rPr lang="ru-RU" sz="11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8 902 055 56-65</a:t>
            </a:r>
          </a:p>
          <a:p>
            <a:pPr algn="ctr"/>
            <a:r>
              <a:rPr lang="ru-RU" sz="11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________________</a:t>
            </a:r>
            <a:r>
              <a:rPr lang="ru-RU" sz="13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________</a:t>
            </a:r>
            <a:endParaRPr lang="ru-RU" sz="1100" b="1" i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r"/>
            <a:r>
              <a:rPr lang="ru-RU" sz="11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с. АНУЧИНО                                                ул. </a:t>
            </a:r>
            <a:r>
              <a:rPr lang="ru-RU" sz="1100" b="1" i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Слизкова</a:t>
            </a:r>
            <a:r>
              <a:rPr lang="ru-RU" sz="11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, 5</a:t>
            </a:r>
          </a:p>
          <a:p>
            <a:r>
              <a:rPr lang="ru-RU" sz="11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Специалист по социальной работе</a:t>
            </a:r>
          </a:p>
          <a:p>
            <a:pPr algn="r"/>
            <a:r>
              <a:rPr lang="ru-RU" sz="11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8 ( 42362 ) 9-16-71</a:t>
            </a:r>
          </a:p>
          <a:p>
            <a:pPr algn="ctr"/>
            <a:r>
              <a:rPr lang="ru-RU" sz="11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_________________________</a:t>
            </a:r>
          </a:p>
          <a:p>
            <a:pPr algn="r"/>
            <a:r>
              <a:rPr lang="ru-RU" sz="11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с. ЧУГУЕВКА                                           ул. 50 лет Октября,195-а </a:t>
            </a:r>
          </a:p>
          <a:p>
            <a:r>
              <a:rPr lang="ru-RU" sz="11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Специалист по социальной работе</a:t>
            </a:r>
          </a:p>
          <a:p>
            <a:pPr algn="r"/>
            <a:r>
              <a:rPr lang="ru-RU" sz="11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8 ( 42372 ) 2-22-38</a:t>
            </a:r>
          </a:p>
          <a:p>
            <a:pPr algn="ctr"/>
            <a:r>
              <a:rPr lang="ru-RU" sz="11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_________________________</a:t>
            </a:r>
          </a:p>
          <a:p>
            <a:pPr algn="r"/>
            <a:r>
              <a:rPr lang="ru-RU" sz="11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с. ЯКОВЛЕВКА                                 переулок Почтовый, 5</a:t>
            </a:r>
          </a:p>
          <a:p>
            <a:r>
              <a:rPr lang="ru-RU" sz="11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Специалист по социальной работе</a:t>
            </a:r>
          </a:p>
          <a:p>
            <a:pPr algn="r"/>
            <a:r>
              <a:rPr lang="ru-RU" sz="11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8 ( 42371 ) 9-13-77</a:t>
            </a:r>
          </a:p>
          <a:p>
            <a:pPr algn="ctr"/>
            <a:r>
              <a:rPr lang="ru-RU" sz="11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_________________________</a:t>
            </a:r>
          </a:p>
          <a:p>
            <a:pPr algn="ctr"/>
            <a:r>
              <a:rPr lang="en-US" sz="1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http:</a:t>
            </a:r>
            <a:r>
              <a:rPr lang="ru-RU" sz="1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//</a:t>
            </a:r>
            <a:r>
              <a:rPr lang="en-US" sz="1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www.pcson.ru</a:t>
            </a:r>
            <a:endParaRPr lang="ru-RU" sz="1200" b="1" i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59170" y="1124229"/>
            <a:ext cx="2786082" cy="509007"/>
          </a:xfrm>
          <a:prstGeom prst="rect">
            <a:avLst/>
          </a:prstGeom>
          <a:noFill/>
        </p:spPr>
        <p:txBody>
          <a:bodyPr wrap="none" lIns="99548" tIns="49775" rIns="99548" bIns="49775" rtlCol="0">
            <a:prstTxWarp prst="textInflateBottom">
              <a:avLst>
                <a:gd name="adj" fmla="val 76087"/>
              </a:avLst>
            </a:prstTxWarp>
            <a:spAutoFit/>
          </a:bodyPr>
          <a:lstStyle/>
          <a:p>
            <a:r>
              <a:rPr lang="ru-RU" sz="26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DotumChe" pitchFamily="49" charset="-127"/>
              </a:rPr>
              <a:t>ПУНКТ ПРОКАТА</a:t>
            </a:r>
            <a:endParaRPr lang="ru-RU" sz="2600" b="1" dirty="0">
              <a:ln w="1905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DotumChe" pitchFamily="49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23910" y="126842"/>
            <a:ext cx="2218534" cy="839186"/>
          </a:xfrm>
          <a:prstGeom prst="rect">
            <a:avLst/>
          </a:prstGeom>
          <a:noFill/>
        </p:spPr>
        <p:txBody>
          <a:bodyPr wrap="square" lIns="99548" tIns="49775" rIns="99548" bIns="49775" rtlCol="0">
            <a:spAutoFit/>
          </a:bodyPr>
          <a:lstStyle/>
          <a:p>
            <a:pPr algn="ctr"/>
            <a:r>
              <a:rPr lang="ru-RU" sz="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Краевое государственное</a:t>
            </a:r>
          </a:p>
          <a:p>
            <a:pPr algn="ctr"/>
            <a:r>
              <a:rPr lang="ru-RU" sz="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автономное учреждение</a:t>
            </a:r>
          </a:p>
          <a:p>
            <a:pPr algn="ctr"/>
            <a:r>
              <a:rPr lang="ru-RU" sz="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социального обслуживания</a:t>
            </a:r>
          </a:p>
          <a:p>
            <a:pPr algn="ctr"/>
            <a:endParaRPr lang="ru-RU" sz="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/>
            <a:endParaRPr lang="ru-RU" sz="8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/>
            <a:endParaRPr lang="ru-RU" sz="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418402" y="7106206"/>
            <a:ext cx="3274998" cy="455057"/>
          </a:xfrm>
          <a:prstGeom prst="parallelogram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Владивосток</a:t>
            </a:r>
            <a:endParaRPr lang="ru-RU" sz="1800" b="1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459286" y="35110"/>
            <a:ext cx="3204000" cy="7092000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738792" y="460796"/>
            <a:ext cx="3168000" cy="7056000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Georgia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6010" y="35110"/>
            <a:ext cx="3132000" cy="7092000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513560" y="1605335"/>
            <a:ext cx="31147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Batang" pitchFamily="18" charset="-127"/>
              </a:rPr>
              <a:t>Технических  средств </a:t>
            </a:r>
          </a:p>
          <a:p>
            <a:pPr algn="ctr"/>
            <a:r>
              <a:rPr lang="ru-RU" sz="1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Batang" pitchFamily="18" charset="-127"/>
              </a:rPr>
              <a:t>р</a:t>
            </a:r>
            <a:r>
              <a:rPr lang="ru-RU" sz="1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Batang" pitchFamily="18" charset="-127"/>
              </a:rPr>
              <a:t>еабилитации и адаптации</a:t>
            </a:r>
          </a:p>
        </p:txBody>
      </p:sp>
      <p:sp>
        <p:nvSpPr>
          <p:cNvPr id="9" name="Прямоугольный треугольник 8"/>
          <p:cNvSpPr/>
          <p:nvPr/>
        </p:nvSpPr>
        <p:spPr>
          <a:xfrm>
            <a:off x="7566489" y="2412479"/>
            <a:ext cx="3001868" cy="4627344"/>
          </a:xfrm>
          <a:prstGeom prst="rtTriangl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ый треугольник 11"/>
          <p:cNvSpPr/>
          <p:nvPr/>
        </p:nvSpPr>
        <p:spPr>
          <a:xfrm rot="16200000">
            <a:off x="8196758" y="4664230"/>
            <a:ext cx="1765188" cy="2985998"/>
          </a:xfrm>
          <a:prstGeom prst="rt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172" b="77146" l="0" r="9899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812" b="22220"/>
          <a:stretch/>
        </p:blipFill>
        <p:spPr>
          <a:xfrm rot="5400000">
            <a:off x="7523369" y="5037733"/>
            <a:ext cx="2128251" cy="85023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8518" y="3829506"/>
            <a:ext cx="1519808" cy="15189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66" r="2361"/>
          <a:stretch/>
        </p:blipFill>
        <p:spPr>
          <a:xfrm>
            <a:off x="8204148" y="2528665"/>
            <a:ext cx="2263252" cy="12723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735" b="100000" l="0" r="9705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6870" y="5365804"/>
            <a:ext cx="1582850" cy="1582850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100000">
                        <a14:foregroundMark x1="57167" y1="11833" x2="57167" y2="11833"/>
                        <a14:foregroundMark x1="42167" y1="17167" x2="42167" y2="17167"/>
                        <a14:foregroundMark x1="43500" y1="20500" x2="43500" y2="20500"/>
                        <a14:foregroundMark x1="34000" y1="22333" x2="34000" y2="22333"/>
                        <a14:foregroundMark x1="47500" y1="57000" x2="47500" y2="57000"/>
                        <a14:foregroundMark x1="46167" y1="53500" x2="46167" y2="53500"/>
                        <a14:foregroundMark x1="34000" y1="26167" x2="34000" y2="26167"/>
                        <a14:foregroundMark x1="43667" y1="34167" x2="43667" y2="34167"/>
                        <a14:foregroundMark x1="35500" y1="23833" x2="35500" y2="23833"/>
                        <a14:backgroundMark x1="45667" y1="64333" x2="45667" y2="64333"/>
                        <a14:backgroundMark x1="45667" y1="62667" x2="45667" y2="62667"/>
                        <a14:backgroundMark x1="45833" y1="76667" x2="45833" y2="76667"/>
                        <a14:backgroundMark x1="46167" y1="81833" x2="46167" y2="818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526" y="3695658"/>
            <a:ext cx="2423984" cy="2423984"/>
          </a:xfrm>
          <a:prstGeom prst="rect">
            <a:avLst/>
          </a:prstGeom>
        </p:spPr>
      </p:pic>
      <p:pic>
        <p:nvPicPr>
          <p:cNvPr id="51" name="Picture 2" descr="C:\Users\USER6113\Desktop\Рисунок1.png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7268" y="196087"/>
            <a:ext cx="661943" cy="698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7600065" y="183797"/>
            <a:ext cx="226376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i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Краевое государственное </a:t>
            </a:r>
          </a:p>
          <a:p>
            <a:pPr algn="ctr"/>
            <a:r>
              <a:rPr lang="ru-RU" sz="1000" i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автономное учреждение</a:t>
            </a:r>
          </a:p>
          <a:p>
            <a:pPr algn="ctr"/>
            <a:r>
              <a:rPr lang="ru-RU" sz="1000" i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социального обслуживания</a:t>
            </a:r>
          </a:p>
          <a:p>
            <a:pPr algn="ctr"/>
            <a:r>
              <a:rPr lang="ru-RU" sz="1000" i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«Приморский центр социального </a:t>
            </a:r>
          </a:p>
          <a:p>
            <a:pPr algn="ctr"/>
            <a:r>
              <a:rPr lang="ru-RU" sz="1000" i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о</a:t>
            </a:r>
            <a:r>
              <a:rPr lang="ru-RU" sz="1000" i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бслуживания населения»</a:t>
            </a:r>
            <a:endParaRPr lang="ru-RU" sz="1000" i="1" dirty="0">
              <a:ln w="1905"/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36682" y="719131"/>
            <a:ext cx="2714644" cy="6425331"/>
          </a:xfrm>
          <a:prstGeom prst="rect">
            <a:avLst/>
          </a:prstGeom>
          <a:noFill/>
        </p:spPr>
        <p:txBody>
          <a:bodyPr wrap="square" lIns="99548" tIns="49775" rIns="99548" bIns="49775" rtlCol="0">
            <a:spAutoFit/>
          </a:bodyPr>
          <a:lstStyle/>
          <a:p>
            <a:pPr algn="ctr"/>
            <a:endParaRPr lang="ru-RU" sz="1100" b="1" i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r"/>
            <a:endParaRPr lang="ru-RU" sz="1100" b="1" i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/>
            <a:r>
              <a:rPr lang="ru-RU" sz="11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КГАУСО «ПЦСОН»</a:t>
            </a:r>
          </a:p>
          <a:p>
            <a:pPr algn="ctr"/>
            <a:r>
              <a:rPr lang="ru-RU" sz="11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г. Владивосток, </a:t>
            </a:r>
          </a:p>
          <a:p>
            <a:pPr algn="ctr"/>
            <a:r>
              <a:rPr lang="ru-RU" sz="11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ул. Иртышская, д. 8</a:t>
            </a:r>
          </a:p>
          <a:p>
            <a:pPr algn="ctr"/>
            <a:endParaRPr lang="ru-RU" sz="1100" b="1" i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/>
            <a:r>
              <a:rPr lang="ru-RU" sz="11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8 ( 423 ) 260-43-19</a:t>
            </a:r>
          </a:p>
          <a:p>
            <a:pPr algn="ctr"/>
            <a:r>
              <a:rPr lang="ru-RU" sz="11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_________________________</a:t>
            </a:r>
          </a:p>
          <a:p>
            <a:pPr algn="ctr"/>
            <a:endParaRPr lang="ru-RU" sz="1200" b="1" i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/>
            <a:r>
              <a:rPr lang="en-US" sz="1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hlinkClick r:id="rId12"/>
              </a:rPr>
              <a:t>http:</a:t>
            </a:r>
            <a:r>
              <a:rPr lang="ru-RU" sz="1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hlinkClick r:id="rId12"/>
              </a:rPr>
              <a:t>//</a:t>
            </a:r>
            <a:r>
              <a:rPr lang="en-US" sz="1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hlinkClick r:id="rId12"/>
              </a:rPr>
              <a:t>www.pcson.ru</a:t>
            </a:r>
            <a:endParaRPr lang="ru-RU" sz="1200" b="1" i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/>
            <a:endParaRPr lang="ru-RU" sz="12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1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Время работы пункта проката технических средств </a:t>
            </a:r>
            <a:r>
              <a:rPr lang="ru-RU" sz="1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реабилитации:</a:t>
            </a:r>
            <a:endParaRPr lang="ru-RU" sz="12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>
              <a:lnSpc>
                <a:spcPct val="150000"/>
              </a:lnSpc>
            </a:pPr>
            <a:endParaRPr lang="ru-RU" sz="12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1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Понедельник: 8:00 – 17:00</a:t>
            </a:r>
          </a:p>
          <a:p>
            <a:pPr algn="ctr">
              <a:lnSpc>
                <a:spcPct val="150000"/>
              </a:lnSpc>
            </a:pPr>
            <a:r>
              <a:rPr lang="ru-RU" sz="1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Среда: 8:00 – 17:00</a:t>
            </a:r>
          </a:p>
          <a:p>
            <a:pPr algn="ctr">
              <a:lnSpc>
                <a:spcPct val="150000"/>
              </a:lnSpc>
            </a:pPr>
            <a:r>
              <a:rPr lang="ru-RU" sz="1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Четверг: 8:00 – 17:00</a:t>
            </a:r>
          </a:p>
          <a:p>
            <a:pPr algn="ctr">
              <a:lnSpc>
                <a:spcPct val="150000"/>
              </a:lnSpc>
            </a:pPr>
            <a:r>
              <a:rPr lang="ru-RU" sz="1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Пятница: 8:00 – 15:45</a:t>
            </a:r>
          </a:p>
          <a:p>
            <a:pPr algn="ctr">
              <a:lnSpc>
                <a:spcPct val="150000"/>
              </a:lnSpc>
            </a:pPr>
            <a:r>
              <a:rPr lang="ru-RU" sz="1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Обед: 12:00 – 12:45</a:t>
            </a:r>
          </a:p>
          <a:p>
            <a:pPr algn="ctr">
              <a:lnSpc>
                <a:spcPct val="150000"/>
              </a:lnSpc>
            </a:pPr>
            <a:endParaRPr lang="ru-RU" sz="12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>
              <a:lnSpc>
                <a:spcPct val="150000"/>
              </a:lnSpc>
            </a:pPr>
            <a:endParaRPr lang="ru-RU" sz="1200" b="1" i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>
              <a:lnSpc>
                <a:spcPct val="150000"/>
              </a:lnSpc>
            </a:pPr>
            <a:endParaRPr lang="ru-RU" sz="12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/>
            <a:endParaRPr lang="ru-RU" sz="1200" b="1" i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/>
            <a:endParaRPr lang="ru-RU" sz="12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/>
            <a:endParaRPr lang="ru-RU" sz="1200" b="1" i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/>
            <a:endParaRPr lang="ru-RU" sz="12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/>
            <a:endParaRPr lang="ru-RU" sz="1200" b="1" i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923124"/>
              </p:ext>
            </p:extLst>
          </p:nvPr>
        </p:nvGraphicFramePr>
        <p:xfrm>
          <a:off x="162124" y="1523654"/>
          <a:ext cx="3312368" cy="3445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132592551"/>
                    </a:ext>
                  </a:extLst>
                </a:gridCol>
                <a:gridCol w="686452">
                  <a:extLst>
                    <a:ext uri="{9D8B030D-6E8A-4147-A177-3AD203B41FA5}">
                      <a16:colId xmlns:a16="http://schemas.microsoft.com/office/drawing/2014/main" val="3240936648"/>
                    </a:ext>
                  </a:extLst>
                </a:gridCol>
                <a:gridCol w="753708">
                  <a:extLst>
                    <a:ext uri="{9D8B030D-6E8A-4147-A177-3AD203B41FA5}">
                      <a16:colId xmlns:a16="http://schemas.microsoft.com/office/drawing/2014/main" val="514251042"/>
                    </a:ext>
                  </a:extLst>
                </a:gridCol>
              </a:tblGrid>
              <a:tr h="312761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cs typeface="Times New Roman" pitchFamily="18" charset="0"/>
                        </a:rPr>
                        <a:t>Прокат костылей</a:t>
                      </a:r>
                      <a:endParaRPr lang="ru-RU" sz="14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cs typeface="Times New Roman" pitchFamily="18" charset="0"/>
                        </a:rPr>
                        <a:t>сутки</a:t>
                      </a:r>
                      <a:endParaRPr lang="ru-RU" sz="14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cs typeface="Times New Roman" pitchFamily="18" charset="0"/>
                        </a:rPr>
                        <a:t>8 р.</a:t>
                      </a:r>
                      <a:endParaRPr lang="ru-RU" sz="1400" b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92356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cs typeface="Times New Roman" pitchFamily="18" charset="0"/>
                        </a:rPr>
                        <a:t>Прокат трости</a:t>
                      </a:r>
                      <a:endParaRPr lang="ru-RU" sz="1400" b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cs typeface="Times New Roman" pitchFamily="18" charset="0"/>
                        </a:rPr>
                        <a:t>сутки</a:t>
                      </a:r>
                      <a:endParaRPr lang="ru-RU" sz="14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cs typeface="Times New Roman" pitchFamily="18" charset="0"/>
                        </a:rPr>
                        <a:t>7 р.</a:t>
                      </a:r>
                      <a:endParaRPr lang="ru-RU" sz="14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279384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cs typeface="Times New Roman" pitchFamily="18" charset="0"/>
                        </a:rPr>
                        <a:t>Прокат кресла-коляски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cs typeface="Times New Roman" pitchFamily="18" charset="0"/>
                        </a:rPr>
                        <a:t>сутки</a:t>
                      </a:r>
                      <a:endParaRPr lang="ru-RU" sz="1400" b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cs typeface="Times New Roman" pitchFamily="18" charset="0"/>
                        </a:rPr>
                        <a:t>17 р.</a:t>
                      </a:r>
                      <a:endParaRPr lang="ru-RU" sz="1400" b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7849676"/>
                  </a:ext>
                </a:extLst>
              </a:tr>
              <a:tr h="551516">
                <a:tc>
                  <a:txBody>
                    <a:bodyPr/>
                    <a:lstStyle/>
                    <a:p>
                      <a:pPr marL="0" marR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cs typeface="Times New Roman" pitchFamily="18" charset="0"/>
                        </a:rPr>
                        <a:t>Прокат кресла-туалета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cs typeface="Times New Roman" pitchFamily="18" charset="0"/>
                        </a:rPr>
                        <a:t>сутки</a:t>
                      </a:r>
                      <a:endParaRPr lang="ru-RU" sz="1400" b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cs typeface="Times New Roman" pitchFamily="18" charset="0"/>
                        </a:rPr>
                        <a:t>7 р.</a:t>
                      </a:r>
                      <a:endParaRPr lang="ru-RU" sz="1400" b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2238082"/>
                  </a:ext>
                </a:extLst>
              </a:tr>
              <a:tr h="331401">
                <a:tc>
                  <a:txBody>
                    <a:bodyPr/>
                    <a:lstStyle/>
                    <a:p>
                      <a:pPr marL="0" marR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cs typeface="Times New Roman" pitchFamily="18" charset="0"/>
                        </a:rPr>
                        <a:t>Прокат ходунков</a:t>
                      </a:r>
                      <a:endParaRPr lang="ru-RU" sz="1400" b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cs typeface="Times New Roman" pitchFamily="18" charset="0"/>
                        </a:rPr>
                        <a:t>сутки</a:t>
                      </a:r>
                      <a:endParaRPr lang="ru-RU" sz="14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cs typeface="Times New Roman" pitchFamily="18" charset="0"/>
                        </a:rPr>
                        <a:t>10 р.</a:t>
                      </a:r>
                      <a:endParaRPr lang="ru-RU" sz="14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955449"/>
                  </a:ext>
                </a:extLst>
              </a:tr>
              <a:tr h="847528">
                <a:tc>
                  <a:txBody>
                    <a:bodyPr/>
                    <a:lstStyle/>
                    <a:p>
                      <a:pPr marL="0" marR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cs typeface="Times New Roman" pitchFamily="18" charset="0"/>
                        </a:rPr>
                        <a:t>Прокат палок</a:t>
                      </a:r>
                    </a:p>
                    <a:p>
                      <a:pPr marL="0" marR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cs typeface="Times New Roman" pitchFamily="18" charset="0"/>
                        </a:rPr>
                        <a:t>телескопических для скандинавской ходьбы</a:t>
                      </a:r>
                      <a:r>
                        <a:rPr lang="ru-RU" sz="14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скандинавской  </a:t>
                      </a:r>
                    </a:p>
                    <a:p>
                      <a:pPr marL="0" marR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ходьбы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cs typeface="Times New Roman" pitchFamily="18" charset="0"/>
                        </a:rPr>
                        <a:t>сутки</a:t>
                      </a:r>
                      <a:endParaRPr lang="ru-RU" sz="1400" b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cs typeface="Times New Roman" pitchFamily="18" charset="0"/>
                        </a:rPr>
                        <a:t>14 р.</a:t>
                      </a:r>
                      <a:endParaRPr lang="ru-RU" sz="1400" b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228795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975846"/>
              </p:ext>
            </p:extLst>
          </p:nvPr>
        </p:nvGraphicFramePr>
        <p:xfrm>
          <a:off x="309912" y="188450"/>
          <a:ext cx="3175680" cy="1134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5680">
                  <a:extLst>
                    <a:ext uri="{9D8B030D-6E8A-4147-A177-3AD203B41FA5}">
                      <a16:colId xmlns:a16="http://schemas.microsoft.com/office/drawing/2014/main" val="1090724588"/>
                    </a:ext>
                  </a:extLst>
                </a:gridCol>
              </a:tblGrid>
              <a:tr h="1134449">
                <a:tc>
                  <a:txBody>
                    <a:bodyPr/>
                    <a:lstStyle/>
                    <a:p>
                      <a:pPr algn="ctr"/>
                      <a:endParaRPr lang="ru-RU" sz="1600" b="0" i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cs typeface="Times New Roman" pitchFamily="18" charset="0"/>
                        </a:rPr>
                        <a:t>Тарифы на прокат средств </a:t>
                      </a:r>
                    </a:p>
                    <a:p>
                      <a:pPr algn="ctr"/>
                      <a:r>
                        <a:rPr lang="ru-RU" sz="1400" b="1" i="0" dirty="0" smtClean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cs typeface="Times New Roman" pitchFamily="18" charset="0"/>
                        </a:rPr>
                        <a:t>Реабилитации:</a:t>
                      </a:r>
                      <a:endParaRPr lang="ru-RU" sz="1400" b="0" i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2258164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597328"/>
              </p:ext>
            </p:extLst>
          </p:nvPr>
        </p:nvGraphicFramePr>
        <p:xfrm>
          <a:off x="158130" y="4509486"/>
          <a:ext cx="3297994" cy="2833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6202">
                  <a:extLst>
                    <a:ext uri="{9D8B030D-6E8A-4147-A177-3AD203B41FA5}">
                      <a16:colId xmlns:a16="http://schemas.microsoft.com/office/drawing/2014/main" val="3909401775"/>
                    </a:ext>
                  </a:extLst>
                </a:gridCol>
                <a:gridCol w="682323">
                  <a:extLst>
                    <a:ext uri="{9D8B030D-6E8A-4147-A177-3AD203B41FA5}">
                      <a16:colId xmlns:a16="http://schemas.microsoft.com/office/drawing/2014/main" val="527716485"/>
                    </a:ext>
                  </a:extLst>
                </a:gridCol>
                <a:gridCol w="739469">
                  <a:extLst>
                    <a:ext uri="{9D8B030D-6E8A-4147-A177-3AD203B41FA5}">
                      <a16:colId xmlns:a16="http://schemas.microsoft.com/office/drawing/2014/main" val="3142322084"/>
                    </a:ext>
                  </a:extLst>
                </a:gridCol>
              </a:tblGrid>
              <a:tr h="638775">
                <a:tc>
                  <a:txBody>
                    <a:bodyPr/>
                    <a:lstStyle/>
                    <a:p>
                      <a:pPr marL="0" marR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cs typeface="Times New Roman" pitchFamily="18" charset="0"/>
                        </a:rPr>
                        <a:t>Прокат ванны для мытья головы лежащего больного</a:t>
                      </a:r>
                      <a:endParaRPr lang="ru-RU" sz="1400" b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cs typeface="Times New Roman" pitchFamily="18" charset="0"/>
                        </a:rPr>
                        <a:t>сутки</a:t>
                      </a:r>
                      <a:endParaRPr lang="ru-RU" sz="1400" b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smtClean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cs typeface="Times New Roman" pitchFamily="18" charset="0"/>
                        </a:rPr>
                        <a:t>138 </a:t>
                      </a:r>
                      <a:r>
                        <a:rPr lang="ru-RU" sz="1400" b="0" dirty="0" smtClean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cs typeface="Times New Roman" pitchFamily="18" charset="0"/>
                        </a:rPr>
                        <a:t>р.</a:t>
                      </a:r>
                      <a:endParaRPr lang="ru-RU" sz="1400" b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143981"/>
                  </a:ext>
                </a:extLst>
              </a:tr>
              <a:tr h="638775">
                <a:tc>
                  <a:txBody>
                    <a:bodyPr/>
                    <a:lstStyle/>
                    <a:p>
                      <a:pPr marL="0" marR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cs typeface="Times New Roman" pitchFamily="18" charset="0"/>
                        </a:rPr>
                        <a:t>Прокат надувной ванны для мытья тела</a:t>
                      </a:r>
                      <a:endParaRPr lang="ru-RU" sz="1400" b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cs typeface="Times New Roman" pitchFamily="18" charset="0"/>
                        </a:rPr>
                        <a:t>сутки</a:t>
                      </a:r>
                      <a:endParaRPr lang="ru-RU" sz="1400" b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cs typeface="Times New Roman" pitchFamily="18" charset="0"/>
                        </a:rPr>
                        <a:t>276 р.</a:t>
                      </a:r>
                      <a:endParaRPr lang="ru-RU" sz="1400" b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293608"/>
                  </a:ext>
                </a:extLst>
              </a:tr>
              <a:tr h="638775">
                <a:tc>
                  <a:txBody>
                    <a:bodyPr/>
                    <a:lstStyle/>
                    <a:p>
                      <a:pPr marL="0" marR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cs typeface="Times New Roman" pitchFamily="18" charset="0"/>
                        </a:rPr>
                        <a:t>Медицинский прибор «Алмаг-2»</a:t>
                      </a:r>
                      <a:endParaRPr lang="ru-RU" sz="1400" b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cs typeface="Times New Roman" pitchFamily="18" charset="0"/>
                        </a:rPr>
                        <a:t>сутки</a:t>
                      </a:r>
                      <a:endParaRPr lang="ru-RU" sz="1400" b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cs typeface="Times New Roman" pitchFamily="18" charset="0"/>
                        </a:rPr>
                        <a:t>56 р.</a:t>
                      </a:r>
                      <a:endParaRPr lang="ru-RU" sz="1400" b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80284"/>
                  </a:ext>
                </a:extLst>
              </a:tr>
              <a:tr h="638775">
                <a:tc>
                  <a:txBody>
                    <a:bodyPr/>
                    <a:lstStyle/>
                    <a:p>
                      <a:pPr marL="0" marR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cs typeface="Times New Roman" pitchFamily="18" charset="0"/>
                        </a:rPr>
                        <a:t>Дыхательный тренажёр «Самоздрав»</a:t>
                      </a:r>
                      <a:endParaRPr lang="ru-RU" sz="1400" b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cs typeface="Times New Roman" pitchFamily="18" charset="0"/>
                        </a:rPr>
                        <a:t>сутки</a:t>
                      </a:r>
                      <a:endParaRPr lang="ru-RU" sz="1400" b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cs typeface="Times New Roman" pitchFamily="18" charset="0"/>
                        </a:rPr>
                        <a:t>4 р.</a:t>
                      </a:r>
                      <a:endParaRPr lang="ru-RU" sz="1400" b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5323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6547"/>
            <a:ext cx="10693400" cy="7567810"/>
          </a:xfrm>
          <a:prstGeom prst="rect">
            <a:avLst/>
          </a:prstGeom>
          <a:solidFill>
            <a:schemeClr val="accent6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9548" tIns="49775" rIns="99548" bIns="49775"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21721" y="376963"/>
            <a:ext cx="3133911" cy="712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1001">
            <a:schemeClr val="lt1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9548" tIns="49775" rIns="99548" bIns="49775"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300563" y="49964"/>
            <a:ext cx="3274998" cy="71445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1001">
            <a:schemeClr val="lt1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9548" tIns="49775" rIns="99548" bIns="49775"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848" y="0"/>
            <a:ext cx="3240000" cy="709111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1001">
            <a:schemeClr val="lt1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9548" tIns="49775" rIns="99548" bIns="49775"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778220" y="5214039"/>
            <a:ext cx="3008640" cy="5744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9548" tIns="49775" rIns="99548" bIns="49775" rtlCol="0">
            <a:spAutoFit/>
          </a:bodyPr>
          <a:lstStyle/>
          <a:p>
            <a:pPr algn="ctr"/>
            <a:endParaRPr lang="ru-RU" sz="1400" b="1" dirty="0" smtClean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ct val="20000"/>
              </a:spcBef>
              <a:defRPr/>
            </a:pPr>
            <a:endParaRPr lang="ru-RU" sz="1200" b="1" dirty="0" smtClean="0">
              <a:ln w="1905"/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1668" y="114857"/>
            <a:ext cx="3100594" cy="721016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9548" tIns="49775" rIns="99548" bIns="49775" rtlCol="0">
            <a:spAutoFit/>
          </a:bodyPr>
          <a:lstStyle/>
          <a:p>
            <a:pPr algn="just"/>
            <a:endParaRPr lang="ru-RU" sz="1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ПУНКТ ПРОКАТА ТЕХНИЧЕСКИХ СРЕДСТВ РЕАБИЛИТАЦИИ И АДАПТАЦИИ</a:t>
            </a:r>
            <a:endParaRPr lang="ru-RU" sz="1200" b="1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ru-RU" sz="12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Услугами </a:t>
            </a:r>
            <a:r>
              <a:rPr lang="ru-RU" sz="12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проката могут воспользоваться граждане любого возраста независимо от социального статуса.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ru-RU" sz="12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Общее </a:t>
            </a:r>
            <a:r>
              <a:rPr lang="ru-RU" sz="12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руководство деятельностью пункта проката и контроль качества предоставляемых услуг осуществляется заведующим отделением срочного социального обслуживания</a:t>
            </a:r>
            <a:r>
              <a:rPr lang="ru-RU" sz="12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.</a:t>
            </a:r>
          </a:p>
          <a:p>
            <a:pPr algn="ctr">
              <a:lnSpc>
                <a:spcPct val="110000"/>
              </a:lnSpc>
              <a:spcBef>
                <a:spcPct val="20000"/>
              </a:spcBef>
              <a:defRPr/>
            </a:pPr>
            <a:r>
              <a:rPr lang="ru-RU" sz="12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ПЕРЕЧЕНЬ ТЕХНИЧЕСКИХ  СРЕДСТВ РЕАБИЛИТАЦИИ, КОТОРЫМИ ОСНАЩЕН ПУНКТ ПРОКАТА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ru-RU" sz="12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костыли, </a:t>
            </a:r>
            <a:r>
              <a:rPr lang="ru-RU" sz="12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в том числе, с упором под локоть 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ru-RU" sz="12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трости, ходунки</a:t>
            </a:r>
            <a:endParaRPr lang="ru-RU" sz="1200" b="1" dirty="0">
              <a:ln w="1905"/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ru-RU" sz="12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кресла-коляски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ru-RU" sz="12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кресло-туалет</a:t>
            </a:r>
            <a:endParaRPr lang="ru-RU" sz="1200" b="1" dirty="0">
              <a:ln w="1905"/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ru-RU" sz="12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дыхательный тренажёр «Самоздрав»</a:t>
            </a:r>
            <a:endParaRPr lang="ru-RU" sz="1200" b="1" dirty="0">
              <a:ln w="1905"/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ru-RU" sz="12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палки для скандинавской ходьбы</a:t>
            </a:r>
            <a:endParaRPr lang="ru-RU" sz="1200" b="1" dirty="0">
              <a:ln w="1905"/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59286" y="49964"/>
            <a:ext cx="3122979" cy="3252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9548" tIns="49775" rIns="99548" bIns="49775" rtlCol="0">
            <a:spAutoFit/>
          </a:bodyPr>
          <a:lstStyle/>
          <a:p>
            <a:pPr algn="ctr"/>
            <a:endParaRPr lang="ru-RU" sz="1400" b="1" dirty="0" smtClean="0">
              <a:ln w="1905"/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ДОКУМЕНТЫ,</a:t>
            </a:r>
          </a:p>
          <a:p>
            <a:pPr algn="ctr"/>
            <a:r>
              <a:rPr lang="ru-RU" sz="12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НЕОБХОДИМЫЕ ДЛЯ ПОЛУЧЕНИЯ УСЛУГ ПРОКАТА: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ru-RU" sz="12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заявление </a:t>
            </a:r>
            <a:r>
              <a:rPr lang="ru-RU" sz="12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получателя;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ru-RU" sz="12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п</a:t>
            </a:r>
            <a:r>
              <a:rPr lang="ru-RU" sz="12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аспорт  </a:t>
            </a:r>
            <a:r>
              <a:rPr lang="ru-RU" sz="12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или иной документ, удостоверяющий личность получателя</a:t>
            </a:r>
            <a:r>
              <a:rPr lang="ru-RU" sz="12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  <a:spcBef>
                <a:spcPct val="20000"/>
              </a:spcBef>
              <a:defRPr/>
            </a:pPr>
            <a:endParaRPr lang="ru-RU" sz="1200" b="1" dirty="0">
              <a:ln w="1905"/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defRPr/>
            </a:pPr>
            <a:endParaRPr lang="ru-RU" sz="1200" b="1" dirty="0" smtClean="0">
              <a:ln w="1905"/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defRPr/>
            </a:pPr>
            <a:endParaRPr lang="ru-RU" sz="1200" b="1" dirty="0">
              <a:ln w="1905"/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defRPr/>
            </a:pPr>
            <a:endParaRPr lang="ru-RU" sz="1200" dirty="0">
              <a:ln w="1905"/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459286" y="35110"/>
            <a:ext cx="3204000" cy="7056000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749469" y="472528"/>
            <a:ext cx="3132000" cy="7020000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1841" y="71438"/>
            <a:ext cx="3132000" cy="6984000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7459286" y="3078590"/>
            <a:ext cx="3135697" cy="4046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9548" tIns="49775" rIns="99548" bIns="49775" rtlCol="0">
            <a:spAutoFit/>
          </a:bodyPr>
          <a:lstStyle/>
          <a:p>
            <a:pPr algn="ctr"/>
            <a:endParaRPr lang="ru-RU" sz="1400" b="1" dirty="0" smtClean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ПОРЯДОК </a:t>
            </a:r>
          </a:p>
          <a:p>
            <a:pPr algn="ctr"/>
            <a:r>
              <a:rPr lang="ru-RU" sz="14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ОПЛАТЫ УСЛУГ ПРОКАТА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ru-RU" sz="12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Оплата за услуги проката вносится в кассу филиала Учреждения в строгом соответствии с договором проката. В случае досрочного возврата технического средства реабилитации, гражданину возвращается  соответствующая часть полученной платы, исчисленная до дня, следующего за днём фактического возврата имущества.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86641" y="415308"/>
            <a:ext cx="3000219" cy="6996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9548" tIns="49775" rIns="99548" bIns="49775" rtlCol="0">
            <a:spAutoFit/>
          </a:bodyPr>
          <a:lstStyle/>
          <a:p>
            <a:pPr algn="ctr"/>
            <a:endParaRPr lang="ru-RU" sz="1400" b="1" dirty="0" smtClean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ru-RU" sz="12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ПОРЯДОК ПРЕДОСТАВЛЕНИЯ ПРОКАТА ТЕХНИЧЕСКИХ СРЕДСТВ РЕАБИЛИТАЦИИ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ru-RU" sz="12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Технические </a:t>
            </a:r>
            <a:r>
              <a:rPr lang="ru-RU" sz="12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средства реабилитации предоставляются гражданину на основании: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ru-RU" sz="12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Договора о прокате, </a:t>
            </a:r>
            <a:r>
              <a:rPr lang="ru-RU" sz="12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заключённые </a:t>
            </a:r>
            <a:r>
              <a:rPr lang="ru-RU" sz="12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между заведующим филиалом и гражданином или его законным представителем.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ru-RU" sz="12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Квитанции об оплате услуг </a:t>
            </a:r>
            <a:r>
              <a:rPr lang="ru-RU" sz="12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проката.</a:t>
            </a:r>
          </a:p>
          <a:p>
            <a:pPr algn="just">
              <a:lnSpc>
                <a:spcPct val="150000"/>
              </a:lnSpc>
              <a:spcBef>
                <a:spcPct val="20000"/>
              </a:spcBef>
              <a:defRPr/>
            </a:pPr>
            <a:endParaRPr lang="ru-RU" sz="1200" b="1" dirty="0">
              <a:ln w="1905"/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ct val="20000"/>
              </a:spcBef>
              <a:defRPr/>
            </a:pPr>
            <a:endParaRPr lang="ru-RU" sz="1200" b="1" dirty="0" smtClean="0">
              <a:ln w="1905"/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ct val="20000"/>
              </a:spcBef>
              <a:defRPr/>
            </a:pPr>
            <a:endParaRPr lang="ru-RU" sz="1200" b="1" dirty="0">
              <a:ln w="1905"/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ct val="20000"/>
              </a:spcBef>
              <a:defRPr/>
            </a:pPr>
            <a:endParaRPr lang="ru-RU" sz="1200" b="1" dirty="0" smtClean="0">
              <a:ln w="1905"/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ct val="20000"/>
              </a:spcBef>
              <a:defRPr/>
            </a:pPr>
            <a:endParaRPr lang="ru-RU" sz="1200" b="1" dirty="0">
              <a:ln w="1905"/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ct val="20000"/>
              </a:spcBef>
              <a:defRPr/>
            </a:pPr>
            <a:endParaRPr lang="ru-RU" sz="1200" b="1" dirty="0" smtClean="0">
              <a:ln w="1905"/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ct val="20000"/>
              </a:spcBef>
              <a:defRPr/>
            </a:pPr>
            <a:endParaRPr lang="ru-RU" sz="1200" b="1" dirty="0">
              <a:ln w="1905"/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spcBef>
                <a:spcPct val="20000"/>
              </a:spcBef>
              <a:defRPr/>
            </a:pPr>
            <a:endParaRPr lang="ru-RU" sz="900" b="1" dirty="0">
              <a:ln w="1905"/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>
              <a:lnSpc>
                <a:spcPct val="170000"/>
              </a:lnSpc>
              <a:spcBef>
                <a:spcPct val="20000"/>
              </a:spcBef>
              <a:defRPr/>
            </a:pPr>
            <a:endParaRPr lang="ru-RU" sz="900" b="1" dirty="0" smtClean="0">
              <a:ln w="1905"/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>
              <a:lnSpc>
                <a:spcPct val="170000"/>
              </a:lnSpc>
              <a:spcBef>
                <a:spcPct val="20000"/>
              </a:spcBef>
              <a:defRPr/>
            </a:pPr>
            <a:endParaRPr lang="ru-RU" sz="900" b="1" dirty="0" smtClean="0">
              <a:ln w="1905"/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3971464" y="4295218"/>
            <a:ext cx="2422536" cy="276022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464" y="4295218"/>
            <a:ext cx="2422536" cy="262673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Рисунок 16" descr="https://akket.com/wp-content/uploads/2017/11/Pasport-Rossiya-Lichnost-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988" y="2077983"/>
            <a:ext cx="2304256" cy="12241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3428</TotalTime>
  <Words>432</Words>
  <Application>Microsoft Office PowerPoint</Application>
  <PresentationFormat>Произвольный</PresentationFormat>
  <Paragraphs>131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1" baseType="lpstr">
      <vt:lpstr>Batang</vt:lpstr>
      <vt:lpstr>Calibri</vt:lpstr>
      <vt:lpstr>DotumChe</vt:lpstr>
      <vt:lpstr>Georgia</vt:lpstr>
      <vt:lpstr>Times New Roman</vt:lpstr>
      <vt:lpstr>Tw Cen MT</vt:lpstr>
      <vt:lpstr>Tw Cen MT Condensed</vt:lpstr>
      <vt:lpstr>Wingdings 3</vt:lpstr>
      <vt:lpstr>Интеграл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Алена Геннадьевна Боровик</cp:lastModifiedBy>
  <cp:revision>359</cp:revision>
  <cp:lastPrinted>2018-10-23T03:24:48Z</cp:lastPrinted>
  <dcterms:modified xsi:type="dcterms:W3CDTF">2020-06-17T23:54:05Z</dcterms:modified>
</cp:coreProperties>
</file>