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06" r:id="rId1"/>
  </p:sldMasterIdLst>
  <p:notesMasterIdLst>
    <p:notesMasterId r:id="rId4"/>
  </p:notesMasterIdLst>
  <p:handoutMasterIdLst>
    <p:handoutMasterId r:id="rId5"/>
  </p:handoutMasterIdLst>
  <p:sldIdLst>
    <p:sldId id="257" r:id="rId2"/>
    <p:sldId id="260" r:id="rId3"/>
  </p:sldIdLst>
  <p:sldSz cx="10693400" cy="7561263"/>
  <p:notesSz cx="10018713" cy="6888163"/>
  <p:defaultTextStyle>
    <a:defPPr>
      <a:defRPr lang="ru-RU"/>
    </a:defPPr>
    <a:lvl1pPr marL="0" algn="l" defTabSz="9954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747" algn="l" defTabSz="9954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492" algn="l" defTabSz="9954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238" algn="l" defTabSz="9954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0983" algn="l" defTabSz="9954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8730" algn="l" defTabSz="9954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6476" algn="l" defTabSz="9954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222" algn="l" defTabSz="9954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1968" algn="l" defTabSz="9954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89" userDrawn="1">
          <p15:clr>
            <a:srgbClr val="A4A3A4"/>
          </p15:clr>
        </p15:guide>
        <p15:guide id="2" pos="2907" userDrawn="1">
          <p15:clr>
            <a:srgbClr val="A4A3A4"/>
          </p15:clr>
        </p15:guide>
        <p15:guide id="3" orient="horz" pos="2170" userDrawn="1">
          <p15:clr>
            <a:srgbClr val="A4A3A4"/>
          </p15:clr>
        </p15:guide>
        <p15:guide id="4" pos="315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1464" y="108"/>
      </p:cViewPr>
      <p:guideLst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2748" y="-108"/>
      </p:cViewPr>
      <p:guideLst>
        <p:guide orient="horz" pos="2189"/>
        <p:guide pos="2907"/>
        <p:guide orient="horz" pos="2170"/>
        <p:guide pos="315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41442" cy="344408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74953" y="0"/>
            <a:ext cx="4341442" cy="344408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r">
              <a:defRPr sz="1200"/>
            </a:lvl1pPr>
          </a:lstStyle>
          <a:p>
            <a:fld id="{8C3138F0-DD01-4B84-B19E-28D3376F9C29}" type="datetimeFigureOut">
              <a:rPr lang="ru-RU" smtClean="0"/>
              <a:pPr/>
              <a:t>28.11.2019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542560"/>
            <a:ext cx="4341442" cy="344408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74953" y="6542560"/>
            <a:ext cx="4341442" cy="344408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r">
              <a:defRPr sz="1200"/>
            </a:lvl1pPr>
          </a:lstStyle>
          <a:p>
            <a:fld id="{C3FF200E-87A0-47EC-9292-931D50196B2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40827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41442" cy="344408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74953" y="0"/>
            <a:ext cx="4341442" cy="344408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r">
              <a:defRPr sz="1200"/>
            </a:lvl1pPr>
          </a:lstStyle>
          <a:p>
            <a:fld id="{21074D87-1D2A-482C-A32E-E140BAE6F39C}" type="datetimeFigureOut">
              <a:rPr lang="ru-RU" smtClean="0"/>
              <a:pPr/>
              <a:t>28.11.2019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182938" y="515938"/>
            <a:ext cx="3652837" cy="2584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7" tIns="46218" rIns="92437" bIns="46218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01872" y="3271878"/>
            <a:ext cx="8014970" cy="3099674"/>
          </a:xfrm>
          <a:prstGeom prst="rect">
            <a:avLst/>
          </a:prstGeom>
        </p:spPr>
        <p:txBody>
          <a:bodyPr vert="horz" lIns="92437" tIns="46218" rIns="92437" bIns="4621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542560"/>
            <a:ext cx="4341442" cy="344408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74953" y="6542560"/>
            <a:ext cx="4341442" cy="344408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r">
              <a:defRPr sz="1200"/>
            </a:lvl1pPr>
          </a:lstStyle>
          <a:p>
            <a:fld id="{0DCBB419-FAFF-4AE9-9DD5-4B55A8DF7D0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4495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49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7747" algn="l" defTabSz="99549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5492" algn="l" defTabSz="99549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93238" algn="l" defTabSz="99549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90983" algn="l" defTabSz="99549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88730" algn="l" defTabSz="99549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6476" algn="l" defTabSz="99549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4222" algn="l" defTabSz="99549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1968" algn="l" defTabSz="99549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182938" y="515938"/>
            <a:ext cx="3652837" cy="2584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BB419-FAFF-4AE9-9DD5-4B55A8DF7D09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1428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6675" y="1237457"/>
            <a:ext cx="8020050" cy="2632440"/>
          </a:xfrm>
        </p:spPr>
        <p:txBody>
          <a:bodyPr anchor="b"/>
          <a:lstStyle>
            <a:lvl1pPr algn="ctr">
              <a:defRPr sz="5263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6675" y="3971414"/>
            <a:ext cx="8020050" cy="1825554"/>
          </a:xfrm>
        </p:spPr>
        <p:txBody>
          <a:bodyPr/>
          <a:lstStyle>
            <a:lvl1pPr marL="0" indent="0" algn="ctr">
              <a:buNone/>
              <a:defRPr sz="2105"/>
            </a:lvl1pPr>
            <a:lvl2pPr marL="401010" indent="0" algn="ctr">
              <a:buNone/>
              <a:defRPr sz="1754"/>
            </a:lvl2pPr>
            <a:lvl3pPr marL="802020" indent="0" algn="ctr">
              <a:buNone/>
              <a:defRPr sz="1579"/>
            </a:lvl3pPr>
            <a:lvl4pPr marL="1203030" indent="0" algn="ctr">
              <a:buNone/>
              <a:defRPr sz="1403"/>
            </a:lvl4pPr>
            <a:lvl5pPr marL="1604040" indent="0" algn="ctr">
              <a:buNone/>
              <a:defRPr sz="1403"/>
            </a:lvl5pPr>
            <a:lvl6pPr marL="2005051" indent="0" algn="ctr">
              <a:buNone/>
              <a:defRPr sz="1403"/>
            </a:lvl6pPr>
            <a:lvl7pPr marL="2406061" indent="0" algn="ctr">
              <a:buNone/>
              <a:defRPr sz="1403"/>
            </a:lvl7pPr>
            <a:lvl8pPr marL="2807071" indent="0" algn="ctr">
              <a:buNone/>
              <a:defRPr sz="1403"/>
            </a:lvl8pPr>
            <a:lvl9pPr marL="3208081" indent="0" algn="ctr">
              <a:buNone/>
              <a:defRPr sz="1403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1F226-2933-4641-B2E7-7E5679527D8F}" type="datetime1">
              <a:rPr lang="ru-RU" smtClean="0"/>
              <a:pPr/>
              <a:t>28.11.2019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5093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A3918-AFC5-40BE-973A-D83416BCE4D1}" type="datetime1">
              <a:rPr lang="ru-RU" smtClean="0"/>
              <a:pPr/>
              <a:t>28.11.2019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4172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652465" y="402567"/>
            <a:ext cx="2305764" cy="64078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35171" y="402567"/>
            <a:ext cx="6783626" cy="6407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6220E-5095-4216-89A8-C0A9D0C4AD34}" type="datetime1">
              <a:rPr lang="ru-RU" smtClean="0"/>
              <a:pPr/>
              <a:t>28.11.2019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0705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B0F9D-E143-45D1-9245-7631C027898B}" type="datetime1">
              <a:rPr lang="ru-RU" smtClean="0"/>
              <a:pPr/>
              <a:t>28.11.2019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4253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9602" y="1885066"/>
            <a:ext cx="9223058" cy="3145275"/>
          </a:xfrm>
        </p:spPr>
        <p:txBody>
          <a:bodyPr anchor="b"/>
          <a:lstStyle>
            <a:lvl1pPr>
              <a:defRPr sz="5263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9602" y="5060096"/>
            <a:ext cx="9223058" cy="1654026"/>
          </a:xfrm>
        </p:spPr>
        <p:txBody>
          <a:bodyPr/>
          <a:lstStyle>
            <a:lvl1pPr marL="0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1pPr>
            <a:lvl2pPr marL="401010" indent="0">
              <a:buNone/>
              <a:defRPr sz="1754">
                <a:solidFill>
                  <a:schemeClr val="tx1">
                    <a:tint val="75000"/>
                  </a:schemeClr>
                </a:solidFill>
              </a:defRPr>
            </a:lvl2pPr>
            <a:lvl3pPr marL="802020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3pPr>
            <a:lvl4pPr marL="1203030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4pPr>
            <a:lvl5pPr marL="1604040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5pPr>
            <a:lvl6pPr marL="200505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6pPr>
            <a:lvl7pPr marL="240606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7pPr>
            <a:lvl8pPr marL="280707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8pPr>
            <a:lvl9pPr marL="320808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29A07-C4F9-4AE2-985F-508860D4C452}" type="datetime1">
              <a:rPr lang="ru-RU" smtClean="0"/>
              <a:pPr/>
              <a:t>28.11.2019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7138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35171" y="2012836"/>
            <a:ext cx="4544695" cy="47975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13534" y="2012836"/>
            <a:ext cx="4544695" cy="47975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C7A92-300F-4ADB-8565-95010C468D9E}" type="datetime1">
              <a:rPr lang="ru-RU" smtClean="0"/>
              <a:pPr/>
              <a:t>28.11.2019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172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564" y="402568"/>
            <a:ext cx="9223058" cy="146149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6565" y="1853560"/>
            <a:ext cx="4523809" cy="908401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1010" indent="0">
              <a:buNone/>
              <a:defRPr sz="1754" b="1"/>
            </a:lvl2pPr>
            <a:lvl3pPr marL="802020" indent="0">
              <a:buNone/>
              <a:defRPr sz="1579" b="1"/>
            </a:lvl3pPr>
            <a:lvl4pPr marL="1203030" indent="0">
              <a:buNone/>
              <a:defRPr sz="1403" b="1"/>
            </a:lvl4pPr>
            <a:lvl5pPr marL="1604040" indent="0">
              <a:buNone/>
              <a:defRPr sz="1403" b="1"/>
            </a:lvl5pPr>
            <a:lvl6pPr marL="2005051" indent="0">
              <a:buNone/>
              <a:defRPr sz="1403" b="1"/>
            </a:lvl6pPr>
            <a:lvl7pPr marL="2406061" indent="0">
              <a:buNone/>
              <a:defRPr sz="1403" b="1"/>
            </a:lvl7pPr>
            <a:lvl8pPr marL="2807071" indent="0">
              <a:buNone/>
              <a:defRPr sz="1403" b="1"/>
            </a:lvl8pPr>
            <a:lvl9pPr marL="3208081" indent="0">
              <a:buNone/>
              <a:defRPr sz="140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36565" y="2761961"/>
            <a:ext cx="4523809" cy="406242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13534" y="1853560"/>
            <a:ext cx="4546088" cy="908401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1010" indent="0">
              <a:buNone/>
              <a:defRPr sz="1754" b="1"/>
            </a:lvl2pPr>
            <a:lvl3pPr marL="802020" indent="0">
              <a:buNone/>
              <a:defRPr sz="1579" b="1"/>
            </a:lvl3pPr>
            <a:lvl4pPr marL="1203030" indent="0">
              <a:buNone/>
              <a:defRPr sz="1403" b="1"/>
            </a:lvl4pPr>
            <a:lvl5pPr marL="1604040" indent="0">
              <a:buNone/>
              <a:defRPr sz="1403" b="1"/>
            </a:lvl5pPr>
            <a:lvl6pPr marL="2005051" indent="0">
              <a:buNone/>
              <a:defRPr sz="1403" b="1"/>
            </a:lvl6pPr>
            <a:lvl7pPr marL="2406061" indent="0">
              <a:buNone/>
              <a:defRPr sz="1403" b="1"/>
            </a:lvl7pPr>
            <a:lvl8pPr marL="2807071" indent="0">
              <a:buNone/>
              <a:defRPr sz="1403" b="1"/>
            </a:lvl8pPr>
            <a:lvl9pPr marL="3208081" indent="0">
              <a:buNone/>
              <a:defRPr sz="140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13534" y="2761961"/>
            <a:ext cx="4546088" cy="406242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3035F-AEE1-410D-974E-B7387EE7B27D}" type="datetime1">
              <a:rPr lang="ru-RU" smtClean="0"/>
              <a:pPr/>
              <a:t>28.11.2019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37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839F7-7AD3-4E49-8F64-3B693E2B7B89}" type="datetime1">
              <a:rPr lang="ru-RU" smtClean="0"/>
              <a:pPr/>
              <a:t>28.11.2019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0519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C7DA6-F80B-4855-9CC7-0CDC88299465}" type="datetime1">
              <a:rPr lang="ru-RU" smtClean="0"/>
              <a:pPr/>
              <a:t>28.11.2019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6319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564" y="504084"/>
            <a:ext cx="3448900" cy="1764295"/>
          </a:xfrm>
        </p:spPr>
        <p:txBody>
          <a:bodyPr anchor="b"/>
          <a:lstStyle>
            <a:lvl1pPr>
              <a:defRPr sz="280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46088" y="1088682"/>
            <a:ext cx="5413534" cy="5373398"/>
          </a:xfrm>
        </p:spPr>
        <p:txBody>
          <a:bodyPr/>
          <a:lstStyle>
            <a:lvl1pPr>
              <a:defRPr sz="2807"/>
            </a:lvl1pPr>
            <a:lvl2pPr>
              <a:defRPr sz="2456"/>
            </a:lvl2pPr>
            <a:lvl3pPr>
              <a:defRPr sz="2105"/>
            </a:lvl3pPr>
            <a:lvl4pPr>
              <a:defRPr sz="1754"/>
            </a:lvl4pPr>
            <a:lvl5pPr>
              <a:defRPr sz="1754"/>
            </a:lvl5pPr>
            <a:lvl6pPr>
              <a:defRPr sz="1754"/>
            </a:lvl6pPr>
            <a:lvl7pPr>
              <a:defRPr sz="1754"/>
            </a:lvl7pPr>
            <a:lvl8pPr>
              <a:defRPr sz="1754"/>
            </a:lvl8pPr>
            <a:lvl9pPr>
              <a:defRPr sz="175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6564" y="2268379"/>
            <a:ext cx="3448900" cy="4202453"/>
          </a:xfrm>
        </p:spPr>
        <p:txBody>
          <a:bodyPr/>
          <a:lstStyle>
            <a:lvl1pPr marL="0" indent="0">
              <a:buNone/>
              <a:defRPr sz="1403"/>
            </a:lvl1pPr>
            <a:lvl2pPr marL="401010" indent="0">
              <a:buNone/>
              <a:defRPr sz="1228"/>
            </a:lvl2pPr>
            <a:lvl3pPr marL="802020" indent="0">
              <a:buNone/>
              <a:defRPr sz="1053"/>
            </a:lvl3pPr>
            <a:lvl4pPr marL="1203030" indent="0">
              <a:buNone/>
              <a:defRPr sz="877"/>
            </a:lvl4pPr>
            <a:lvl5pPr marL="1604040" indent="0">
              <a:buNone/>
              <a:defRPr sz="877"/>
            </a:lvl5pPr>
            <a:lvl6pPr marL="2005051" indent="0">
              <a:buNone/>
              <a:defRPr sz="877"/>
            </a:lvl6pPr>
            <a:lvl7pPr marL="2406061" indent="0">
              <a:buNone/>
              <a:defRPr sz="877"/>
            </a:lvl7pPr>
            <a:lvl8pPr marL="2807071" indent="0">
              <a:buNone/>
              <a:defRPr sz="877"/>
            </a:lvl8pPr>
            <a:lvl9pPr marL="3208081" indent="0">
              <a:buNone/>
              <a:defRPr sz="87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68F2-6A81-4A98-8CFB-07A88ACE229A}" type="datetime1">
              <a:rPr lang="ru-RU" smtClean="0"/>
              <a:pPr/>
              <a:t>28.11.2019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6679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564" y="504084"/>
            <a:ext cx="3448900" cy="1764295"/>
          </a:xfrm>
        </p:spPr>
        <p:txBody>
          <a:bodyPr anchor="b"/>
          <a:lstStyle>
            <a:lvl1pPr>
              <a:defRPr sz="280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46088" y="1088682"/>
            <a:ext cx="5413534" cy="5373398"/>
          </a:xfrm>
        </p:spPr>
        <p:txBody>
          <a:bodyPr/>
          <a:lstStyle>
            <a:lvl1pPr marL="0" indent="0">
              <a:buNone/>
              <a:defRPr sz="2807"/>
            </a:lvl1pPr>
            <a:lvl2pPr marL="401010" indent="0">
              <a:buNone/>
              <a:defRPr sz="2456"/>
            </a:lvl2pPr>
            <a:lvl3pPr marL="802020" indent="0">
              <a:buNone/>
              <a:defRPr sz="2105"/>
            </a:lvl3pPr>
            <a:lvl4pPr marL="1203030" indent="0">
              <a:buNone/>
              <a:defRPr sz="1754"/>
            </a:lvl4pPr>
            <a:lvl5pPr marL="1604040" indent="0">
              <a:buNone/>
              <a:defRPr sz="1754"/>
            </a:lvl5pPr>
            <a:lvl6pPr marL="2005051" indent="0">
              <a:buNone/>
              <a:defRPr sz="1754"/>
            </a:lvl6pPr>
            <a:lvl7pPr marL="2406061" indent="0">
              <a:buNone/>
              <a:defRPr sz="1754"/>
            </a:lvl7pPr>
            <a:lvl8pPr marL="2807071" indent="0">
              <a:buNone/>
              <a:defRPr sz="1754"/>
            </a:lvl8pPr>
            <a:lvl9pPr marL="3208081" indent="0">
              <a:buNone/>
              <a:defRPr sz="1754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6564" y="2268379"/>
            <a:ext cx="3448900" cy="4202453"/>
          </a:xfrm>
        </p:spPr>
        <p:txBody>
          <a:bodyPr/>
          <a:lstStyle>
            <a:lvl1pPr marL="0" indent="0">
              <a:buNone/>
              <a:defRPr sz="1403"/>
            </a:lvl1pPr>
            <a:lvl2pPr marL="401010" indent="0">
              <a:buNone/>
              <a:defRPr sz="1228"/>
            </a:lvl2pPr>
            <a:lvl3pPr marL="802020" indent="0">
              <a:buNone/>
              <a:defRPr sz="1053"/>
            </a:lvl3pPr>
            <a:lvl4pPr marL="1203030" indent="0">
              <a:buNone/>
              <a:defRPr sz="877"/>
            </a:lvl4pPr>
            <a:lvl5pPr marL="1604040" indent="0">
              <a:buNone/>
              <a:defRPr sz="877"/>
            </a:lvl5pPr>
            <a:lvl6pPr marL="2005051" indent="0">
              <a:buNone/>
              <a:defRPr sz="877"/>
            </a:lvl6pPr>
            <a:lvl7pPr marL="2406061" indent="0">
              <a:buNone/>
              <a:defRPr sz="877"/>
            </a:lvl7pPr>
            <a:lvl8pPr marL="2807071" indent="0">
              <a:buNone/>
              <a:defRPr sz="877"/>
            </a:lvl8pPr>
            <a:lvl9pPr marL="3208081" indent="0">
              <a:buNone/>
              <a:defRPr sz="87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70CB-E336-4B26-B3C4-A0344D67419E}" type="datetime1">
              <a:rPr lang="ru-RU" smtClean="0"/>
              <a:pPr/>
              <a:t>28.11.2019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2791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171" y="402568"/>
            <a:ext cx="9223058" cy="1461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5171" y="2012836"/>
            <a:ext cx="9223058" cy="4797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35171" y="7008171"/>
            <a:ext cx="2406015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3B09D-91E1-43F0-9DEB-733076DE15F0}" type="datetime1">
              <a:rPr lang="ru-RU" smtClean="0"/>
              <a:pPr/>
              <a:t>28.11.2019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42189" y="7008171"/>
            <a:ext cx="3609023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552214" y="7008171"/>
            <a:ext cx="2406015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5348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hf sldNum="0" hdr="0" ftr="0" dt="0"/>
  <p:txStyles>
    <p:titleStyle>
      <a:lvl1pPr algn="l" defTabSz="802020" rtl="0" eaLnBrk="1" latinLnBrk="0" hangingPunct="1">
        <a:lnSpc>
          <a:spcPct val="90000"/>
        </a:lnSpc>
        <a:spcBef>
          <a:spcPct val="0"/>
        </a:spcBef>
        <a:buNone/>
        <a:defRPr sz="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0505" indent="-200505" algn="l" defTabSz="802020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2456" kern="1200">
          <a:solidFill>
            <a:schemeClr val="tx1"/>
          </a:solidFill>
          <a:latin typeface="+mn-lt"/>
          <a:ea typeface="+mn-ea"/>
          <a:cs typeface="+mn-cs"/>
        </a:defRPr>
      </a:lvl1pPr>
      <a:lvl2pPr marL="601515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02525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403535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80454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20555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56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57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58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101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202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303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404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505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606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707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808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hyperlink" Target="http://www.pcson.ru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6.jpe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0" y="-6547"/>
            <a:ext cx="10693400" cy="756781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9548" tIns="49775" rIns="99548" bIns="49775"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703626" y="416763"/>
            <a:ext cx="3240000" cy="714450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9548" tIns="49775" rIns="99548" bIns="49775" rtlCol="0" anchor="ctr"/>
          <a:lstStyle/>
          <a:p>
            <a:pPr algn="ctr"/>
            <a:endParaRPr lang="ru-RU" dirty="0">
              <a:latin typeface="Georg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414211" y="0"/>
            <a:ext cx="3276000" cy="716400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9548" tIns="49775" rIns="99548" bIns="49775" rtlCol="0" anchor="ctr"/>
          <a:lstStyle/>
          <a:p>
            <a:pPr algn="ctr"/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511766" y="1880525"/>
            <a:ext cx="2714644" cy="1624016"/>
          </a:xfrm>
          <a:prstGeom prst="rect">
            <a:avLst/>
          </a:prstGeom>
          <a:noFill/>
        </p:spPr>
        <p:txBody>
          <a:bodyPr wrap="square" lIns="99548" tIns="49775" rIns="99548" bIns="49775" rtlCol="0">
            <a:spAutoFit/>
          </a:bodyPr>
          <a:lstStyle/>
          <a:p>
            <a:pPr algn="r"/>
            <a:r>
              <a:rPr lang="ru-RU" sz="11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г. АРСЕНЬЕВ                                                    проспект Горького,</a:t>
            </a:r>
            <a:r>
              <a:rPr lang="en-US" sz="11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1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24</a:t>
            </a:r>
          </a:p>
          <a:p>
            <a:r>
              <a:rPr lang="ru-RU" sz="11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Заведующий отделением,</a:t>
            </a:r>
          </a:p>
          <a:p>
            <a:r>
              <a:rPr lang="ru-RU" sz="11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Специалист по социальной работе</a:t>
            </a:r>
            <a:endParaRPr lang="ru-RU" sz="1000" b="1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r"/>
            <a:r>
              <a:rPr lang="ru-RU" sz="11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8 ( 42361 ) 4-43-78</a:t>
            </a:r>
          </a:p>
          <a:p>
            <a:r>
              <a:rPr lang="ru-RU" sz="11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Психолог</a:t>
            </a:r>
          </a:p>
          <a:p>
            <a:r>
              <a:rPr lang="ru-RU" sz="11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телефон «ДОВЕРИЕ»:</a:t>
            </a:r>
          </a:p>
          <a:p>
            <a:pPr algn="r"/>
            <a:r>
              <a:rPr lang="ru-RU" sz="11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8 902 055 56-65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659170" y="1456114"/>
            <a:ext cx="2786082" cy="936022"/>
          </a:xfrm>
          <a:prstGeom prst="rect">
            <a:avLst/>
          </a:prstGeom>
          <a:noFill/>
        </p:spPr>
        <p:txBody>
          <a:bodyPr wrap="none" lIns="99548" tIns="49775" rIns="99548" bIns="49775" rtlCol="0">
            <a:prstTxWarp prst="textInflateBottom">
              <a:avLst>
                <a:gd name="adj" fmla="val 76087"/>
              </a:avLst>
            </a:prstTxWarp>
            <a:spAutoFit/>
          </a:bodyPr>
          <a:lstStyle/>
          <a:p>
            <a:r>
              <a:rPr lang="ru-RU" sz="2600" b="1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DotumChe" pitchFamily="49" charset="-127"/>
              </a:rPr>
              <a:t>Школа безопасности </a:t>
            </a:r>
            <a:endParaRPr lang="ru-RU" sz="2600" b="1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DotumChe" pitchFamily="49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23910" y="126842"/>
            <a:ext cx="2218534" cy="839186"/>
          </a:xfrm>
          <a:prstGeom prst="rect">
            <a:avLst/>
          </a:prstGeom>
          <a:noFill/>
        </p:spPr>
        <p:txBody>
          <a:bodyPr wrap="square" lIns="99548" tIns="49775" rIns="99548" bIns="49775" rtlCol="0">
            <a:spAutoFit/>
          </a:bodyPr>
          <a:lstStyle/>
          <a:p>
            <a:pPr algn="ctr"/>
            <a:r>
              <a:rPr lang="ru-RU" sz="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Краевое государственное</a:t>
            </a:r>
          </a:p>
          <a:p>
            <a:pPr algn="ctr"/>
            <a:r>
              <a:rPr lang="ru-RU" sz="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автономное учреждение</a:t>
            </a:r>
          </a:p>
          <a:p>
            <a:pPr algn="ctr"/>
            <a:r>
              <a:rPr lang="ru-RU" sz="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социального обслуживания</a:t>
            </a:r>
          </a:p>
          <a:p>
            <a:pPr algn="ctr"/>
            <a:endParaRPr lang="ru-RU" sz="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ctr"/>
            <a:endParaRPr lang="ru-RU" sz="8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ctr"/>
            <a:endParaRPr lang="ru-RU" sz="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418402" y="7106206"/>
            <a:ext cx="3274998" cy="455057"/>
          </a:xfrm>
          <a:prstGeom prst="parallelogram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Владивосток</a:t>
            </a:r>
            <a:endParaRPr lang="ru-RU" sz="18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459286" y="35110"/>
            <a:ext cx="3204000" cy="7092000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738792" y="460796"/>
            <a:ext cx="3168000" cy="7056000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eorgia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6010" y="35110"/>
            <a:ext cx="3132000" cy="7092000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ый треугольник 8"/>
          <p:cNvSpPr/>
          <p:nvPr/>
        </p:nvSpPr>
        <p:spPr>
          <a:xfrm>
            <a:off x="7563910" y="2174757"/>
            <a:ext cx="3001868" cy="4627344"/>
          </a:xfrm>
          <a:prstGeom prst="rtTriangl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ый треугольник 11"/>
          <p:cNvSpPr/>
          <p:nvPr/>
        </p:nvSpPr>
        <p:spPr>
          <a:xfrm rot="16200000">
            <a:off x="8196758" y="4664230"/>
            <a:ext cx="1765188" cy="2985998"/>
          </a:xfrm>
          <a:prstGeom prst="rt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Picture 2" descr="C:\Users\USER6113\Desktop\Рисунок1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7268" y="196087"/>
            <a:ext cx="661943" cy="69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7866980" y="125586"/>
            <a:ext cx="195255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i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Краевое государственное </a:t>
            </a:r>
          </a:p>
          <a:p>
            <a:pPr algn="ctr"/>
            <a:r>
              <a:rPr lang="ru-RU" sz="1000" i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автономное учреждение</a:t>
            </a:r>
          </a:p>
          <a:p>
            <a:pPr algn="ctr"/>
            <a:r>
              <a:rPr lang="ru-RU" sz="1000" i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социального обслуживания</a:t>
            </a:r>
          </a:p>
          <a:p>
            <a:pPr algn="ctr"/>
            <a:r>
              <a:rPr lang="ru-RU" sz="1000" i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«Приморский центр социального </a:t>
            </a:r>
          </a:p>
          <a:p>
            <a:pPr algn="ctr"/>
            <a:r>
              <a:rPr lang="ru-RU" sz="1000" i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обслуживания </a:t>
            </a:r>
            <a:r>
              <a:rPr lang="ru-RU" sz="1000" i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населения»</a:t>
            </a:r>
          </a:p>
          <a:p>
            <a:pPr algn="ctr"/>
            <a:endParaRPr lang="ru-RU" sz="1000" b="1" i="1" dirty="0">
              <a:ln w="1905"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89588" y="545236"/>
            <a:ext cx="2714644" cy="4709476"/>
          </a:xfrm>
          <a:prstGeom prst="rect">
            <a:avLst/>
          </a:prstGeom>
          <a:noFill/>
        </p:spPr>
        <p:txBody>
          <a:bodyPr wrap="square" lIns="99548" tIns="49775" rIns="99548" bIns="49775" rtlCol="0">
            <a:spAutoFit/>
          </a:bodyPr>
          <a:lstStyle/>
          <a:p>
            <a:pPr algn="ctr"/>
            <a:endParaRPr lang="ru-RU" sz="1100" b="1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r"/>
            <a:endParaRPr lang="ru-RU" sz="11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ctr">
              <a:lnSpc>
                <a:spcPct val="150000"/>
              </a:lnSpc>
            </a:pPr>
            <a:endParaRPr lang="ru-RU" sz="1100" b="1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11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КГАУСО </a:t>
            </a:r>
            <a:r>
              <a:rPr lang="ru-RU" sz="11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«ПЦСОН»</a:t>
            </a:r>
          </a:p>
          <a:p>
            <a:pPr algn="ctr">
              <a:lnSpc>
                <a:spcPct val="150000"/>
              </a:lnSpc>
            </a:pPr>
            <a:r>
              <a:rPr lang="ru-RU" sz="11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г. Владивосток, </a:t>
            </a:r>
          </a:p>
          <a:p>
            <a:pPr algn="ctr">
              <a:lnSpc>
                <a:spcPct val="150000"/>
              </a:lnSpc>
            </a:pPr>
            <a:r>
              <a:rPr lang="ru-RU" sz="11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ул. Иртышская, д. </a:t>
            </a:r>
            <a:r>
              <a:rPr lang="ru-RU" sz="11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8</a:t>
            </a:r>
          </a:p>
          <a:p>
            <a:pPr algn="ctr">
              <a:lnSpc>
                <a:spcPct val="150000"/>
              </a:lnSpc>
            </a:pPr>
            <a:endParaRPr lang="ru-RU" sz="11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11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8 </a:t>
            </a:r>
            <a:r>
              <a:rPr lang="ru-RU" sz="11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( 423 ) 260-43-19</a:t>
            </a:r>
          </a:p>
          <a:p>
            <a:pPr algn="ctr">
              <a:lnSpc>
                <a:spcPct val="150000"/>
              </a:lnSpc>
            </a:pPr>
            <a:r>
              <a:rPr lang="ru-RU" sz="11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_________________________</a:t>
            </a:r>
          </a:p>
          <a:p>
            <a:pPr algn="ctr">
              <a:lnSpc>
                <a:spcPct val="150000"/>
              </a:lnSpc>
            </a:pPr>
            <a:r>
              <a:rPr lang="en-US" sz="12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hlinkClick r:id="rId4"/>
              </a:rPr>
              <a:t>http:</a:t>
            </a:r>
            <a:r>
              <a:rPr lang="ru-RU" sz="12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hlinkClick r:id="rId4"/>
              </a:rPr>
              <a:t>//</a:t>
            </a:r>
            <a:r>
              <a:rPr lang="en-US" sz="12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hlinkClick r:id="rId4"/>
              </a:rPr>
              <a:t>www.pcson.ru</a:t>
            </a:r>
            <a:endParaRPr lang="ru-RU" sz="1200" b="1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ctr"/>
            <a:endParaRPr lang="ru-RU" sz="1200" b="1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ctr"/>
            <a:r>
              <a:rPr lang="ru-RU" sz="12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График работы:</a:t>
            </a:r>
          </a:p>
          <a:p>
            <a:pPr algn="ctr"/>
            <a:endParaRPr lang="ru-RU" sz="12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12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Понедельник: 8:00 – 17:00</a:t>
            </a:r>
          </a:p>
          <a:p>
            <a:pPr algn="ctr">
              <a:lnSpc>
                <a:spcPct val="150000"/>
              </a:lnSpc>
            </a:pPr>
            <a:r>
              <a:rPr lang="ru-RU" sz="12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Среда: 8:00 – 17:00</a:t>
            </a:r>
          </a:p>
          <a:p>
            <a:pPr algn="ctr">
              <a:lnSpc>
                <a:spcPct val="150000"/>
              </a:lnSpc>
            </a:pPr>
            <a:r>
              <a:rPr lang="ru-RU" sz="12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Четверг: 8:00 – 17:00</a:t>
            </a:r>
          </a:p>
          <a:p>
            <a:pPr algn="ctr">
              <a:lnSpc>
                <a:spcPct val="150000"/>
              </a:lnSpc>
            </a:pPr>
            <a:r>
              <a:rPr lang="ru-RU" sz="12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Пятница: 8:00 – 15:45</a:t>
            </a:r>
          </a:p>
          <a:p>
            <a:pPr algn="ctr">
              <a:lnSpc>
                <a:spcPct val="150000"/>
              </a:lnSpc>
            </a:pPr>
            <a:r>
              <a:rPr lang="ru-RU" sz="12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Обед: 12:00 – 12:45</a:t>
            </a:r>
          </a:p>
          <a:p>
            <a:pPr algn="ctr">
              <a:lnSpc>
                <a:spcPct val="150000"/>
              </a:lnSpc>
            </a:pPr>
            <a:endParaRPr lang="ru-RU" sz="1200" b="1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0419855"/>
              </p:ext>
            </p:extLst>
          </p:nvPr>
        </p:nvGraphicFramePr>
        <p:xfrm>
          <a:off x="162124" y="1523654"/>
          <a:ext cx="3312368" cy="20280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val="2132592551"/>
                    </a:ext>
                  </a:extLst>
                </a:gridCol>
                <a:gridCol w="686452">
                  <a:extLst>
                    <a:ext uri="{9D8B030D-6E8A-4147-A177-3AD203B41FA5}">
                      <a16:colId xmlns:a16="http://schemas.microsoft.com/office/drawing/2014/main" val="3240936648"/>
                    </a:ext>
                  </a:extLst>
                </a:gridCol>
                <a:gridCol w="753708">
                  <a:extLst>
                    <a:ext uri="{9D8B030D-6E8A-4147-A177-3AD203B41FA5}">
                      <a16:colId xmlns:a16="http://schemas.microsoft.com/office/drawing/2014/main" val="514251042"/>
                    </a:ext>
                  </a:extLst>
                </a:gridCol>
              </a:tblGrid>
              <a:tr h="180829"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08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2923561"/>
                  </a:ext>
                </a:extLst>
              </a:tr>
              <a:tr h="208164">
                <a:tc>
                  <a:txBody>
                    <a:bodyPr/>
                    <a:lstStyle/>
                    <a:p>
                      <a:pPr marL="0" marR="0" indent="0" algn="ctr" defTabSz="1008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08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08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2793840"/>
                  </a:ext>
                </a:extLst>
              </a:tr>
              <a:tr h="291430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7849676"/>
                  </a:ext>
                </a:extLst>
              </a:tr>
              <a:tr h="318870">
                <a:tc>
                  <a:txBody>
                    <a:bodyPr/>
                    <a:lstStyle/>
                    <a:p>
                      <a:pPr marL="0" marR="0" indent="0" algn="ctr" defTabSz="1008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238082"/>
                  </a:ext>
                </a:extLst>
              </a:tr>
              <a:tr h="191606">
                <a:tc>
                  <a:txBody>
                    <a:bodyPr/>
                    <a:lstStyle/>
                    <a:p>
                      <a:pPr marL="0" marR="0" indent="0" algn="ctr" defTabSz="1008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08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08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1955449"/>
                  </a:ext>
                </a:extLst>
              </a:tr>
              <a:tr h="490015">
                <a:tc>
                  <a:txBody>
                    <a:bodyPr/>
                    <a:lstStyle/>
                    <a:p>
                      <a:pPr marL="0" marR="0" indent="0" algn="ctr" defTabSz="1008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6228795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021411"/>
              </p:ext>
            </p:extLst>
          </p:nvPr>
        </p:nvGraphicFramePr>
        <p:xfrm>
          <a:off x="309912" y="188450"/>
          <a:ext cx="3175680" cy="11344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5680">
                  <a:extLst>
                    <a:ext uri="{9D8B030D-6E8A-4147-A177-3AD203B41FA5}">
                      <a16:colId xmlns:a16="http://schemas.microsoft.com/office/drawing/2014/main" val="1090724588"/>
                    </a:ext>
                  </a:extLst>
                </a:gridCol>
              </a:tblGrid>
              <a:tr h="1134449">
                <a:tc>
                  <a:txBody>
                    <a:bodyPr/>
                    <a:lstStyle/>
                    <a:p>
                      <a:pPr algn="ctr"/>
                      <a:endParaRPr lang="ru-RU" sz="1600" b="0" i="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2258164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301630"/>
              </p:ext>
            </p:extLst>
          </p:nvPr>
        </p:nvGraphicFramePr>
        <p:xfrm>
          <a:off x="158130" y="4644574"/>
          <a:ext cx="3297994" cy="2916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6202">
                  <a:extLst>
                    <a:ext uri="{9D8B030D-6E8A-4147-A177-3AD203B41FA5}">
                      <a16:colId xmlns:a16="http://schemas.microsoft.com/office/drawing/2014/main" val="3909401775"/>
                    </a:ext>
                  </a:extLst>
                </a:gridCol>
                <a:gridCol w="682323">
                  <a:extLst>
                    <a:ext uri="{9D8B030D-6E8A-4147-A177-3AD203B41FA5}">
                      <a16:colId xmlns:a16="http://schemas.microsoft.com/office/drawing/2014/main" val="527716485"/>
                    </a:ext>
                  </a:extLst>
                </a:gridCol>
                <a:gridCol w="739469">
                  <a:extLst>
                    <a:ext uri="{9D8B030D-6E8A-4147-A177-3AD203B41FA5}">
                      <a16:colId xmlns:a16="http://schemas.microsoft.com/office/drawing/2014/main" val="3142322084"/>
                    </a:ext>
                  </a:extLst>
                </a:gridCol>
              </a:tblGrid>
              <a:tr h="311064">
                <a:tc>
                  <a:txBody>
                    <a:bodyPr/>
                    <a:lstStyle/>
                    <a:p>
                      <a:pPr marL="0" marR="0" indent="0" algn="ctr" defTabSz="1008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8143981"/>
                  </a:ext>
                </a:extLst>
              </a:tr>
              <a:tr h="311064">
                <a:tc>
                  <a:txBody>
                    <a:bodyPr/>
                    <a:lstStyle/>
                    <a:p>
                      <a:pPr marL="0" marR="0" indent="0" algn="ctr" defTabSz="1008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08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7293608"/>
                  </a:ext>
                </a:extLst>
              </a:tr>
              <a:tr h="1983499">
                <a:tc gridSpan="3">
                  <a:txBody>
                    <a:bodyPr/>
                    <a:lstStyle/>
                    <a:p>
                      <a:pPr lvl="0" algn="ctr"/>
                      <a:endParaRPr lang="ru-RU" sz="1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pPr marL="0" marR="0" indent="0" algn="ctr" defTabSz="1008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1008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580284"/>
                  </a:ext>
                </a:extLst>
              </a:tr>
              <a:tr h="311064">
                <a:tc>
                  <a:txBody>
                    <a:bodyPr/>
                    <a:lstStyle/>
                    <a:p>
                      <a:pPr marL="0" marR="0" indent="0" algn="ctr" defTabSz="1008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532308"/>
                  </a:ext>
                </a:extLst>
              </a:tr>
            </a:tbl>
          </a:graphicData>
        </a:graphic>
      </p:graphicFrame>
      <p:pic>
        <p:nvPicPr>
          <p:cNvPr id="32" name="Picture 2" descr="C:\Users\USER6113\Desktop\фото на стенд\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692" y="3271756"/>
            <a:ext cx="2798519" cy="25971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:\ПЦСОН\БУКЛЕТЫ, ГАЗЕТЫ\социальный обозреватель\соц_обозр_1 — копия\ШКОЛА БЕЗОПАСНОСТИ\ada9a09acea936d776a6f55c82778c43_X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10" b="99214" l="10000" r="90000">
                        <a14:backgroundMark x1="59390" y1="82515" x2="59390" y2="82515"/>
                        <a14:backgroundMark x1="59146" y1="89587" x2="59146" y2="89587"/>
                        <a14:backgroundMark x1="54268" y1="94106" x2="54268" y2="94106"/>
                        <a14:backgroundMark x1="42683" y1="95088" x2="42683" y2="950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179" y="50347"/>
            <a:ext cx="3926046" cy="6106548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6547"/>
            <a:ext cx="10693400" cy="7567810"/>
          </a:xfrm>
          <a:prstGeom prst="rect">
            <a:avLst/>
          </a:prstGeom>
          <a:solidFill>
            <a:schemeClr val="accent6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9548" tIns="49775" rIns="99548" bIns="49775"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03626" y="416763"/>
            <a:ext cx="3240000" cy="71280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1001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9548" tIns="49775" rIns="99548" bIns="49775"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418402" y="-11166"/>
            <a:ext cx="3274998" cy="71445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1001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9548" tIns="49775" rIns="99548" bIns="49775"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848" y="0"/>
            <a:ext cx="3240000" cy="709111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1001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9548" tIns="49775" rIns="99548" bIns="49775"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786804" y="4431513"/>
            <a:ext cx="3083128" cy="31059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9548" tIns="49775" rIns="99548" bIns="49775" rtlCol="0">
            <a:spAutoFit/>
          </a:bodyPr>
          <a:lstStyle/>
          <a:p>
            <a:pPr algn="ctr">
              <a:lnSpc>
                <a:spcPct val="120000"/>
              </a:lnSpc>
              <a:spcBef>
                <a:spcPct val="20000"/>
              </a:spcBef>
              <a:defRPr/>
            </a:pPr>
            <a:endParaRPr lang="ru-RU" sz="1200" b="1" dirty="0" smtClean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spcBef>
                <a:spcPct val="20000"/>
              </a:spcBef>
              <a:defRPr/>
            </a:pPr>
            <a:r>
              <a:rPr lang="ru-RU" sz="12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Электробезопасность</a:t>
            </a: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ru-RU" sz="1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Привычка регулярного пользования электроприборами ослабляет чувство осторожности!</a:t>
            </a: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ru-RU" sz="1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Причины несчастных случаев в быту неизменны на протяжении десятилетий нарушение правил эксплуатации или использование неисправных электроприборов.</a:t>
            </a:r>
            <a:endParaRPr lang="ru-RU" sz="1200" b="1" dirty="0">
              <a:ln w="1905"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endParaRPr lang="ru-RU" sz="900" b="1" dirty="0" smtClean="0">
              <a:ln w="1905"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1592" y="28920"/>
            <a:ext cx="3030163" cy="707627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9548" tIns="49775" rIns="99548" bIns="49775" rtlCol="0">
            <a:spAutoFit/>
          </a:bodyPr>
          <a:lstStyle/>
          <a:p>
            <a:pPr algn="just"/>
            <a:endParaRPr lang="ru-RU" sz="1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Терроризм</a:t>
            </a:r>
            <a:endParaRPr lang="ru-RU" sz="1200" b="1" dirty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ru-RU" sz="1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Право на безопасность – фундаментальное естественное право человека. Опаснейшим посягательством на безопасность людей, нарушающим это право, есть терроризм.</a:t>
            </a:r>
            <a:endParaRPr lang="ru-RU" sz="1200" dirty="0" smtClean="0">
              <a:ln w="1905"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just">
              <a:lnSpc>
                <a:spcPct val="110000"/>
              </a:lnSpc>
              <a:spcBef>
                <a:spcPct val="20000"/>
              </a:spcBef>
              <a:defRPr/>
            </a:pPr>
            <a:r>
              <a:rPr lang="ru-RU" sz="9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endParaRPr lang="ru-RU" sz="900" b="1" dirty="0" smtClean="0">
              <a:ln w="1905"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373310" indent="-373310" algn="just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q"/>
              <a:defRPr/>
            </a:pPr>
            <a:endParaRPr lang="ru-RU" sz="1200" b="1" dirty="0">
              <a:ln w="1905"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373310" indent="-373310" algn="just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q"/>
              <a:defRPr/>
            </a:pPr>
            <a:endParaRPr lang="ru-RU" sz="1200" b="1" dirty="0" smtClean="0">
              <a:ln w="1905"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373310" indent="-373310" algn="just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q"/>
              <a:defRPr/>
            </a:pPr>
            <a:endParaRPr lang="ru-RU" sz="1200" b="1" dirty="0">
              <a:ln w="1905"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just">
              <a:lnSpc>
                <a:spcPct val="110000"/>
              </a:lnSpc>
              <a:spcBef>
                <a:spcPct val="20000"/>
              </a:spcBef>
              <a:defRPr/>
            </a:pPr>
            <a:r>
              <a:rPr lang="ru-RU" sz="1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</a:p>
          <a:p>
            <a:pPr algn="just">
              <a:lnSpc>
                <a:spcPct val="110000"/>
              </a:lnSpc>
              <a:spcBef>
                <a:spcPct val="20000"/>
              </a:spcBef>
              <a:defRPr/>
            </a:pPr>
            <a:endParaRPr lang="ru-RU" sz="1200" b="1" dirty="0">
              <a:ln w="1905"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just">
              <a:lnSpc>
                <a:spcPct val="110000"/>
              </a:lnSpc>
              <a:spcBef>
                <a:spcPct val="20000"/>
              </a:spcBef>
              <a:defRPr/>
            </a:pPr>
            <a:endParaRPr lang="ru-RU" sz="1200" b="1" dirty="0" smtClean="0">
              <a:ln w="1905"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just">
              <a:lnSpc>
                <a:spcPct val="110000"/>
              </a:lnSpc>
              <a:spcBef>
                <a:spcPct val="20000"/>
              </a:spcBef>
              <a:defRPr/>
            </a:pPr>
            <a:endParaRPr lang="ru-RU" sz="1200" b="1" dirty="0" smtClean="0">
              <a:ln w="1905"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ctr">
              <a:lnSpc>
                <a:spcPct val="110000"/>
              </a:lnSpc>
              <a:spcBef>
                <a:spcPct val="20000"/>
              </a:spcBef>
              <a:defRPr/>
            </a:pPr>
            <a:r>
              <a:rPr lang="ru-RU" sz="12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Осторожно, Мошенничество! </a:t>
            </a: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ru-RU" sz="1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Мошенничество построено на знании психологии и стереотипов поведения человека. Это обман или злоупотребление доверием с целью завладения чужим имуществом. Обман пожилых людей – явление не новое. Но с каждым годом искусство выманивания денег и новые методы совершенствуются.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16819" y="114857"/>
            <a:ext cx="3078164" cy="37015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9548" tIns="49775" rIns="99548" bIns="49775" rtlCol="0">
            <a:spAutoFit/>
          </a:bodyPr>
          <a:lstStyle/>
          <a:p>
            <a:pPr algn="ctr"/>
            <a:r>
              <a:rPr lang="ru-RU" sz="12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Правила поведения на дорогах</a:t>
            </a:r>
          </a:p>
          <a:p>
            <a:pPr algn="just">
              <a:lnSpc>
                <a:spcPct val="150000"/>
              </a:lnSpc>
            </a:pPr>
            <a:r>
              <a:rPr lang="ru-RU" sz="1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Будьте осторожны при проходе между припаркованными автомобилями. Убедитесь, что водители могут вас видеть – наденьте яркую одежду. В темное время суток носите одежду со светоотражателями. </a:t>
            </a:r>
          </a:p>
          <a:p>
            <a:pPr algn="ctr"/>
            <a:endParaRPr lang="ru-RU" sz="1200" b="1" dirty="0">
              <a:ln w="1905"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ln w="1905"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  <a:p>
            <a:pPr algn="ctr"/>
            <a:endParaRPr lang="ru-RU" sz="1200" b="1" dirty="0">
              <a:ln w="1905"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ln w="1905"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  <a:p>
            <a:pPr algn="ctr"/>
            <a:endParaRPr lang="ru-RU" sz="1200" b="1" dirty="0">
              <a:ln w="1905"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ln w="1905"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  <a:p>
            <a:pPr algn="ctr"/>
            <a:endParaRPr lang="ru-RU" sz="1200" b="1" dirty="0">
              <a:ln w="1905"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  <a:p>
            <a:pPr algn="ctr"/>
            <a:endParaRPr lang="ru-RU" sz="12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459286" y="35110"/>
            <a:ext cx="3204000" cy="7056000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749469" y="472528"/>
            <a:ext cx="3132000" cy="7020000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71841" y="71438"/>
            <a:ext cx="3132000" cy="6984000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7516819" y="3078590"/>
            <a:ext cx="3078164" cy="40708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9548" tIns="49775" rIns="99548" bIns="49775" rtlCol="0">
            <a:spAutoFit/>
          </a:bodyPr>
          <a:lstStyle/>
          <a:p>
            <a:pPr algn="ctr"/>
            <a:endParaRPr lang="ru-RU" sz="1200" b="1" dirty="0" smtClean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Пищевая Безопасность</a:t>
            </a:r>
          </a:p>
          <a:p>
            <a:pPr algn="just">
              <a:lnSpc>
                <a:spcPct val="150000"/>
              </a:lnSpc>
            </a:pPr>
            <a:r>
              <a:rPr lang="ru-RU" sz="1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Продукты питания растительного и животного происхождения часто могут быть загрязнены неспецифическими, вредными для организма веществами и соединениями, вызывающими аллергию, </a:t>
            </a:r>
            <a:r>
              <a:rPr lang="ru-RU" sz="1200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желудочно</a:t>
            </a:r>
            <a:r>
              <a:rPr lang="ru-RU" sz="1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– кишечные, раковые заболевания и ослабление иммунной системы.</a:t>
            </a:r>
            <a:endParaRPr lang="ru-RU" sz="1200" b="1" dirty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  <a:p>
            <a:pPr algn="ctr"/>
            <a:endParaRPr lang="ru-RU" sz="1200" b="1" dirty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  <a:p>
            <a:pPr algn="ctr"/>
            <a:endParaRPr lang="ru-RU" sz="1200" b="1" dirty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75850" y="472528"/>
            <a:ext cx="3062219" cy="38677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9548" tIns="49775" rIns="99548" bIns="49775" rtlCol="0">
            <a:spAutoFit/>
          </a:bodyPr>
          <a:lstStyle/>
          <a:p>
            <a:pPr algn="ctr"/>
            <a:r>
              <a:rPr lang="ru-RU" sz="12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Пожарная безопасность</a:t>
            </a:r>
            <a:endParaRPr lang="ru-RU" sz="12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r>
              <a:rPr lang="ru-RU" sz="1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Пожары наносят громадный материальный ущерб и в ряде случаев сопровождаются гибелью людей. Ни для кого не секрет, что пожары происходят от беспечного отношения к огню самих людей. Статистика показывает, что 80% пожаров происходит в жилье. Здесь же гибель и травматизм людей от дыма и огня составляют 9 случаев из 10.</a:t>
            </a:r>
            <a:endParaRPr lang="ru-RU" sz="900" b="1" dirty="0" smtClean="0">
              <a:ln w="1905"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  <a:p>
            <a:pPr marL="171450" indent="-171450">
              <a:spcBef>
                <a:spcPct val="20000"/>
              </a:spcBef>
              <a:buFontTx/>
              <a:buChar char="-"/>
              <a:defRPr/>
            </a:pPr>
            <a:endParaRPr lang="ru-RU" sz="900" b="1" dirty="0">
              <a:ln w="1905"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  <a:p>
            <a:pPr marL="171450" indent="-171450">
              <a:spcBef>
                <a:spcPct val="20000"/>
              </a:spcBef>
              <a:buFontTx/>
              <a:buChar char="-"/>
              <a:defRPr/>
            </a:pPr>
            <a:endParaRPr lang="ru-RU" sz="900" b="1" dirty="0" smtClean="0">
              <a:ln w="1905"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  <a:p>
            <a:pPr marL="171450" indent="-171450">
              <a:spcBef>
                <a:spcPct val="20000"/>
              </a:spcBef>
              <a:buFontTx/>
              <a:buChar char="-"/>
              <a:defRPr/>
            </a:pPr>
            <a:endParaRPr lang="ru-RU" sz="900" b="1" dirty="0">
              <a:ln w="1905"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16" name="Picture 5" descr="F:\ПЦСОН\ПРОГРАММЫ\ШКОЛА БЕЗОПАСНОСТИ\3_терроризм\2\pamyatkapriugrozeterroristicheskogoakta —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92" y="2232188"/>
            <a:ext cx="2780928" cy="1584177"/>
          </a:xfrm>
          <a:prstGeom prst="trapezoid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2" descr="F:\ПЦСОН\БУКЛЕТЫ, ГАЗЕТЫ\социальный обозреватель\соц_обозр_1 — копия\ШКОЛА БЕЗОПАСНОСТИ\Pozharnaya-Bezopasnost-300x2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9" b="96889" l="7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850" y="3564607"/>
            <a:ext cx="1546898" cy="86690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F:\ПЦСОН\БУКЛЕТЫ, ГАЗЕТЫ\социальный обозреватель\соц_обозр_1 — копия\ШКОЛА БЕЗОПАСНОСТИ\6 — копия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risscrossEtching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890619" y="2412479"/>
            <a:ext cx="2232249" cy="1154444"/>
          </a:xfrm>
          <a:prstGeom prst="trapezoid">
            <a:avLst/>
          </a:prstGeom>
          <a:noFill/>
          <a:ln w="76200">
            <a:solidFill>
              <a:schemeClr val="accent5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" descr="F:\ПЦСОН\БУКЛЕТЫ, ГАЗЕТЫ\социальный обозреватель\соц_обозр_1 — копия\ШКОЛА БЕЗОПАСНОСТИ\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476" b="99523" l="0" r="993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819" y="6012878"/>
            <a:ext cx="2952329" cy="159004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3580</TotalTime>
  <Words>328</Words>
  <Application>Microsoft Office PowerPoint</Application>
  <PresentationFormat>Произвольный</PresentationFormat>
  <Paragraphs>72</Paragraphs>
  <Slides>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10" baseType="lpstr">
      <vt:lpstr>DotumChe</vt:lpstr>
      <vt:lpstr>Arial</vt:lpstr>
      <vt:lpstr>Calibri</vt:lpstr>
      <vt:lpstr>Calibri Light</vt:lpstr>
      <vt:lpstr>Georgia</vt:lpstr>
      <vt:lpstr>Times New Roman</vt:lpstr>
      <vt:lpstr>Wingdings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Алена Геннадьевна Боровик</cp:lastModifiedBy>
  <cp:revision>388</cp:revision>
  <cp:lastPrinted>2018-10-23T02:51:20Z</cp:lastPrinted>
  <dcterms:modified xsi:type="dcterms:W3CDTF">2019-11-28T03:56:30Z</dcterms:modified>
</cp:coreProperties>
</file>